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47482F-436A-49D5-9F37-16128443D588}" type="datetimeFigureOut">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AA7E1-7E62-48ED-8734-4933A3E962DE}" type="slidenum">
              <a:rPr lang="en-US" smtClean="0"/>
              <a:pPr/>
              <a:t>‹#›</a:t>
            </a:fld>
            <a:endParaRPr lang="en-US"/>
          </a:p>
        </p:txBody>
      </p:sp>
    </p:spTree>
    <p:extLst>
      <p:ext uri="{BB962C8B-B14F-4D97-AF65-F5344CB8AC3E}">
        <p14:creationId xmlns:p14="http://schemas.microsoft.com/office/powerpoint/2010/main" val="348451001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47482F-436A-49D5-9F37-16128443D588}" type="datetimeFigureOut">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AA7E1-7E62-48ED-8734-4933A3E962DE}" type="slidenum">
              <a:rPr lang="en-US" smtClean="0"/>
              <a:pPr/>
              <a:t>‹#›</a:t>
            </a:fld>
            <a:endParaRPr lang="en-US"/>
          </a:p>
        </p:txBody>
      </p:sp>
    </p:spTree>
    <p:extLst>
      <p:ext uri="{BB962C8B-B14F-4D97-AF65-F5344CB8AC3E}">
        <p14:creationId xmlns:p14="http://schemas.microsoft.com/office/powerpoint/2010/main" val="5551910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47482F-436A-49D5-9F37-16128443D588}" type="datetimeFigureOut">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AA7E1-7E62-48ED-8734-4933A3E962DE}" type="slidenum">
              <a:rPr lang="en-US" smtClean="0"/>
              <a:pPr/>
              <a:t>‹#›</a:t>
            </a:fld>
            <a:endParaRPr lang="en-US"/>
          </a:p>
        </p:txBody>
      </p:sp>
    </p:spTree>
    <p:extLst>
      <p:ext uri="{BB962C8B-B14F-4D97-AF65-F5344CB8AC3E}">
        <p14:creationId xmlns:p14="http://schemas.microsoft.com/office/powerpoint/2010/main" val="24893851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47482F-436A-49D5-9F37-16128443D588}" type="datetimeFigureOut">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AA7E1-7E62-48ED-8734-4933A3E962DE}" type="slidenum">
              <a:rPr lang="en-US" smtClean="0"/>
              <a:pPr/>
              <a:t>‹#›</a:t>
            </a:fld>
            <a:endParaRPr lang="en-US"/>
          </a:p>
        </p:txBody>
      </p:sp>
    </p:spTree>
    <p:extLst>
      <p:ext uri="{BB962C8B-B14F-4D97-AF65-F5344CB8AC3E}">
        <p14:creationId xmlns:p14="http://schemas.microsoft.com/office/powerpoint/2010/main" val="329395273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47482F-436A-49D5-9F37-16128443D588}" type="datetimeFigureOut">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AA7E1-7E62-48ED-8734-4933A3E962DE}" type="slidenum">
              <a:rPr lang="en-US" smtClean="0"/>
              <a:pPr/>
              <a:t>‹#›</a:t>
            </a:fld>
            <a:endParaRPr lang="en-US"/>
          </a:p>
        </p:txBody>
      </p:sp>
    </p:spTree>
    <p:extLst>
      <p:ext uri="{BB962C8B-B14F-4D97-AF65-F5344CB8AC3E}">
        <p14:creationId xmlns:p14="http://schemas.microsoft.com/office/powerpoint/2010/main" val="41024784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47482F-436A-49D5-9F37-16128443D588}" type="datetimeFigureOut">
              <a:rPr lang="en-US" smtClean="0"/>
              <a:pPr/>
              <a:t>7/1/2015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AA7E1-7E62-48ED-8734-4933A3E962DE}" type="slidenum">
              <a:rPr lang="en-US" smtClean="0"/>
              <a:pPr/>
              <a:t>‹#›</a:t>
            </a:fld>
            <a:endParaRPr lang="en-US"/>
          </a:p>
        </p:txBody>
      </p:sp>
    </p:spTree>
    <p:extLst>
      <p:ext uri="{BB962C8B-B14F-4D97-AF65-F5344CB8AC3E}">
        <p14:creationId xmlns:p14="http://schemas.microsoft.com/office/powerpoint/2010/main" val="35559524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47482F-436A-49D5-9F37-16128443D588}" type="datetimeFigureOut">
              <a:rPr lang="en-US" smtClean="0"/>
              <a:pPr/>
              <a:t>7/1/2015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2AA7E1-7E62-48ED-8734-4933A3E962DE}" type="slidenum">
              <a:rPr lang="en-US" smtClean="0"/>
              <a:pPr/>
              <a:t>‹#›</a:t>
            </a:fld>
            <a:endParaRPr lang="en-US"/>
          </a:p>
        </p:txBody>
      </p:sp>
    </p:spTree>
    <p:extLst>
      <p:ext uri="{BB962C8B-B14F-4D97-AF65-F5344CB8AC3E}">
        <p14:creationId xmlns:p14="http://schemas.microsoft.com/office/powerpoint/2010/main" val="37839906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47482F-436A-49D5-9F37-16128443D588}" type="datetimeFigureOut">
              <a:rPr lang="en-US" smtClean="0"/>
              <a:pPr/>
              <a:t>7/1/2015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2AA7E1-7E62-48ED-8734-4933A3E962DE}" type="slidenum">
              <a:rPr lang="en-US" smtClean="0"/>
              <a:pPr/>
              <a:t>‹#›</a:t>
            </a:fld>
            <a:endParaRPr lang="en-US"/>
          </a:p>
        </p:txBody>
      </p:sp>
    </p:spTree>
    <p:extLst>
      <p:ext uri="{BB962C8B-B14F-4D97-AF65-F5344CB8AC3E}">
        <p14:creationId xmlns:p14="http://schemas.microsoft.com/office/powerpoint/2010/main" val="361730586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7482F-436A-49D5-9F37-16128443D588}" type="datetimeFigureOut">
              <a:rPr lang="en-US" smtClean="0"/>
              <a:pPr/>
              <a:t>7/1/2015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2AA7E1-7E62-48ED-8734-4933A3E962DE}" type="slidenum">
              <a:rPr lang="en-US" smtClean="0"/>
              <a:pPr/>
              <a:t>‹#›</a:t>
            </a:fld>
            <a:endParaRPr lang="en-US"/>
          </a:p>
        </p:txBody>
      </p:sp>
    </p:spTree>
    <p:extLst>
      <p:ext uri="{BB962C8B-B14F-4D97-AF65-F5344CB8AC3E}">
        <p14:creationId xmlns:p14="http://schemas.microsoft.com/office/powerpoint/2010/main" val="240592298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7482F-436A-49D5-9F37-16128443D588}" type="datetimeFigureOut">
              <a:rPr lang="en-US" smtClean="0"/>
              <a:pPr/>
              <a:t>7/1/2015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AA7E1-7E62-48ED-8734-4933A3E962DE}" type="slidenum">
              <a:rPr lang="en-US" smtClean="0"/>
              <a:pPr/>
              <a:t>‹#›</a:t>
            </a:fld>
            <a:endParaRPr lang="en-US"/>
          </a:p>
        </p:txBody>
      </p:sp>
    </p:spTree>
    <p:extLst>
      <p:ext uri="{BB962C8B-B14F-4D97-AF65-F5344CB8AC3E}">
        <p14:creationId xmlns:p14="http://schemas.microsoft.com/office/powerpoint/2010/main" val="1395148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7482F-436A-49D5-9F37-16128443D588}" type="datetimeFigureOut">
              <a:rPr lang="en-US" smtClean="0"/>
              <a:pPr/>
              <a:t>7/1/2015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AA7E1-7E62-48ED-8734-4933A3E962DE}" type="slidenum">
              <a:rPr lang="en-US" smtClean="0"/>
              <a:pPr/>
              <a:t>‹#›</a:t>
            </a:fld>
            <a:endParaRPr lang="en-US"/>
          </a:p>
        </p:txBody>
      </p:sp>
    </p:spTree>
    <p:extLst>
      <p:ext uri="{BB962C8B-B14F-4D97-AF65-F5344CB8AC3E}">
        <p14:creationId xmlns:p14="http://schemas.microsoft.com/office/powerpoint/2010/main" val="70075897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7482F-436A-49D5-9F37-16128443D588}" type="datetimeFigureOut">
              <a:rPr lang="en-US" smtClean="0"/>
              <a:pPr/>
              <a:t>7/1/2015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A7E1-7E62-48ED-8734-4933A3E962DE}" type="slidenum">
              <a:rPr lang="en-US" smtClean="0"/>
              <a:pPr/>
              <a:t>‹#›</a:t>
            </a:fld>
            <a:endParaRPr lang="en-US"/>
          </a:p>
        </p:txBody>
      </p:sp>
    </p:spTree>
    <p:extLst>
      <p:ext uri="{BB962C8B-B14F-4D97-AF65-F5344CB8AC3E}">
        <p14:creationId xmlns:p14="http://schemas.microsoft.com/office/powerpoint/2010/main" val="1564757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800"/>
            <a:ext cx="91440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590800"/>
            <a:ext cx="7772400" cy="1470025"/>
          </a:xfrm>
        </p:spPr>
        <p:txBody>
          <a:bodyPr/>
          <a:lstStyle/>
          <a:p>
            <a:r>
              <a:rPr lang="en-US" dirty="0" smtClean="0">
                <a:latin typeface="Britannic Bold" pitchFamily="34" charset="0"/>
              </a:rPr>
              <a:t>UK Monuments</a:t>
            </a:r>
            <a:endParaRPr lang="en-US" dirty="0">
              <a:latin typeface="Britannic Bold" pitchFamily="34" charset="0"/>
            </a:endParaRPr>
          </a:p>
        </p:txBody>
      </p:sp>
    </p:spTree>
    <p:extLst>
      <p:ext uri="{BB962C8B-B14F-4D97-AF65-F5344CB8AC3E}">
        <p14:creationId xmlns:p14="http://schemas.microsoft.com/office/powerpoint/2010/main" val="2119469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Nelson’s </a:t>
            </a:r>
            <a:r>
              <a:rPr lang="en-US" dirty="0" smtClean="0"/>
              <a:t>Column</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3175" y="1371600"/>
            <a:ext cx="3905250" cy="5205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627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heckerboard(across)">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0"/>
            <a:ext cx="8229600" cy="1143000"/>
          </a:xfrm>
        </p:spPr>
        <p:txBody>
          <a:bodyPr/>
          <a:lstStyle/>
          <a:p>
            <a:r>
              <a:rPr lang="en-US" dirty="0" smtClean="0"/>
              <a:t>Big Ben</a:t>
            </a:r>
            <a:endParaRPr lang="en-US" dirty="0"/>
          </a:p>
        </p:txBody>
      </p:sp>
      <p:sp>
        <p:nvSpPr>
          <p:cNvPr id="5" name="TextBox 4"/>
          <p:cNvSpPr txBox="1"/>
          <p:nvPr/>
        </p:nvSpPr>
        <p:spPr>
          <a:xfrm>
            <a:off x="30480" y="1219200"/>
            <a:ext cx="28194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effectLst/>
              </a:rPr>
              <a:t>Big Ben is the nickname for the Great Bell of the clock at the north end of the Palace of Westminster</a:t>
            </a:r>
            <a:r>
              <a:rPr lang="en-US" dirty="0" smtClean="0"/>
              <a:t> </a:t>
            </a:r>
            <a:r>
              <a:rPr lang="en-US" dirty="0" smtClean="0">
                <a:effectLst/>
              </a:rPr>
              <a:t>in London, and often extended to refer to the clock and the clock tower.</a:t>
            </a:r>
          </a:p>
          <a:p>
            <a:endParaRPr lang="en-US" dirty="0"/>
          </a:p>
        </p:txBody>
      </p:sp>
      <p:sp>
        <p:nvSpPr>
          <p:cNvPr id="6" name="TextBox 5"/>
          <p:cNvSpPr txBox="1"/>
          <p:nvPr/>
        </p:nvSpPr>
        <p:spPr>
          <a:xfrm>
            <a:off x="106680" y="3811238"/>
            <a:ext cx="2743200"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effectLst/>
              </a:rPr>
              <a:t>The tower is officially known as the Elizabeth Tower, renamed as such to celebrate the Diamond Jubilee of Elizabeth II (prior to being renamed in 2012 it was known simply as "Clock Tower"). </a:t>
            </a:r>
          </a:p>
          <a:p>
            <a:endParaRPr lang="en-US" b="1" dirty="0"/>
          </a:p>
        </p:txBody>
      </p:sp>
      <p:sp>
        <p:nvSpPr>
          <p:cNvPr id="7" name="TextBox 6"/>
          <p:cNvSpPr txBox="1"/>
          <p:nvPr/>
        </p:nvSpPr>
        <p:spPr>
          <a:xfrm>
            <a:off x="6385560" y="1219200"/>
            <a:ext cx="262128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effectLst/>
              </a:rPr>
              <a:t>The tower holds the second largest four-faced chiming clock in the world (Minneapolis City Hall being the largest).</a:t>
            </a:r>
            <a:endParaRPr lang="en-US" baseline="30000" dirty="0" smtClean="0"/>
          </a:p>
          <a:p>
            <a:endParaRPr lang="en-US" dirty="0"/>
          </a:p>
        </p:txBody>
      </p:sp>
      <p:sp>
        <p:nvSpPr>
          <p:cNvPr id="8" name="TextBox 7"/>
          <p:cNvSpPr txBox="1"/>
          <p:nvPr/>
        </p:nvSpPr>
        <p:spPr>
          <a:xfrm>
            <a:off x="6385560" y="3306377"/>
            <a:ext cx="2621280"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effectLst/>
              </a:rPr>
              <a:t>The tower was completed in 1858 and had its 150th anniversary on 31 May 2009, during which celebratory events took place. The tower has become one of the most prominent symbols of the United Kingdom and is often in the establishing shot of films set in London.</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333214"/>
            <a:ext cx="3029286" cy="482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763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wipe(down)">
                                      <p:cBhvr>
                                        <p:cTn id="17" dur="5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wipe(down)">
                                      <p:cBhvr>
                                        <p:cTn id="27" dur="5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down)">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wipe(down)">
                                      <p:cBhvr>
                                        <p:cTn id="37" dur="500"/>
                                        <p:tgtEl>
                                          <p:spTgt spid="8">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down)">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animEffect transition="in" filter="diamond(in)">
                                      <p:cBhvr>
                                        <p:cTn id="4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7" grpId="0" build="p" animBg="1"/>
      <p:bldP spid="8"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
            <a:ext cx="8229600" cy="1143000"/>
          </a:xfrm>
        </p:spPr>
        <p:txBody>
          <a:bodyPr/>
          <a:lstStyle/>
          <a:p>
            <a:r>
              <a:rPr lang="en-US" dirty="0" smtClean="0"/>
              <a:t>The London Eye</a:t>
            </a:r>
            <a:endParaRPr lang="en-US" dirty="0"/>
          </a:p>
        </p:txBody>
      </p:sp>
      <p:sp>
        <p:nvSpPr>
          <p:cNvPr id="5" name="TextBox 4"/>
          <p:cNvSpPr txBox="1"/>
          <p:nvPr/>
        </p:nvSpPr>
        <p:spPr>
          <a:xfrm>
            <a:off x="159258" y="1143000"/>
            <a:ext cx="2857500"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effectLst/>
              </a:rPr>
              <a:t>The London Eye is a giant Ferris wheel on the South Bank of the River Thames</a:t>
            </a:r>
            <a:r>
              <a:rPr lang="en-US" dirty="0" smtClean="0"/>
              <a:t> </a:t>
            </a:r>
            <a:r>
              <a:rPr lang="en-US" dirty="0" smtClean="0">
                <a:effectLst/>
              </a:rPr>
              <a:t>in London. Also known as the Millennium Wheel</a:t>
            </a:r>
            <a:r>
              <a:rPr lang="en-US" dirty="0" smtClean="0"/>
              <a:t>. </a:t>
            </a:r>
            <a:r>
              <a:rPr lang="en-US" dirty="0" smtClean="0">
                <a:effectLst/>
              </a:rPr>
              <a:t>The entire structure is 135 meters (443 </a:t>
            </a:r>
            <a:r>
              <a:rPr lang="en-US" dirty="0" err="1" smtClean="0">
                <a:effectLst/>
              </a:rPr>
              <a:t>ft</a:t>
            </a:r>
            <a:r>
              <a:rPr lang="en-US" dirty="0" smtClean="0">
                <a:effectLst/>
              </a:rPr>
              <a:t>) tall and the wheel has a diameter of 120 </a:t>
            </a:r>
            <a:r>
              <a:rPr lang="en-US" dirty="0" err="1" smtClean="0">
                <a:effectLst/>
              </a:rPr>
              <a:t>metres</a:t>
            </a:r>
            <a:r>
              <a:rPr lang="en-US" dirty="0" smtClean="0">
                <a:effectLst/>
              </a:rPr>
              <a:t> (394 </a:t>
            </a:r>
            <a:r>
              <a:rPr lang="en-US" dirty="0" err="1" smtClean="0">
                <a:effectLst/>
              </a:rPr>
              <a:t>ft</a:t>
            </a:r>
            <a:r>
              <a:rPr lang="en-US" dirty="0" smtClean="0">
                <a:effectLst/>
              </a:rPr>
              <a:t>). </a:t>
            </a:r>
          </a:p>
          <a:p>
            <a:endParaRPr lang="en-US" dirty="0"/>
          </a:p>
        </p:txBody>
      </p:sp>
      <p:sp>
        <p:nvSpPr>
          <p:cNvPr id="6" name="TextBox 5"/>
          <p:cNvSpPr txBox="1"/>
          <p:nvPr/>
        </p:nvSpPr>
        <p:spPr>
          <a:xfrm>
            <a:off x="159258" y="4206240"/>
            <a:ext cx="28575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effectLst/>
              </a:rPr>
              <a:t>When erected in 1999 it was the world's tallest Ferris wheel. Supported by an A-frame on one side only, the Eye is described by its operators as "the world's tallest cantilevered observation wheel".</a:t>
            </a:r>
          </a:p>
        </p:txBody>
      </p:sp>
      <p:sp>
        <p:nvSpPr>
          <p:cNvPr id="7" name="TextBox 6"/>
          <p:cNvSpPr txBox="1"/>
          <p:nvPr/>
        </p:nvSpPr>
        <p:spPr>
          <a:xfrm>
            <a:off x="3200400" y="1143000"/>
            <a:ext cx="2362200" cy="535531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effectLst/>
              </a:rPr>
              <a:t>It is currently Europe's tallest Ferris wheel,</a:t>
            </a:r>
            <a:r>
              <a:rPr lang="en-US" baseline="30000" dirty="0" smtClean="0"/>
              <a:t> </a:t>
            </a:r>
            <a:r>
              <a:rPr lang="en-US" dirty="0" smtClean="0">
                <a:effectLst/>
              </a:rPr>
              <a:t>and offered the highest public viewing point in London until it was superseded by the 245-metre (804 </a:t>
            </a:r>
            <a:r>
              <a:rPr lang="en-US" dirty="0" err="1" smtClean="0">
                <a:effectLst/>
              </a:rPr>
              <a:t>ft</a:t>
            </a:r>
            <a:r>
              <a:rPr lang="en-US" dirty="0" smtClean="0">
                <a:effectLst/>
              </a:rPr>
              <a:t>) observation deck</a:t>
            </a:r>
            <a:r>
              <a:rPr lang="en-US" dirty="0" smtClean="0"/>
              <a:t> </a:t>
            </a:r>
            <a:r>
              <a:rPr lang="en-US" dirty="0" smtClean="0">
                <a:effectLst/>
              </a:rPr>
              <a:t>on the 72nd floor of The Shard</a:t>
            </a:r>
            <a:r>
              <a:rPr lang="en-US" baseline="30000" dirty="0" smtClean="0"/>
              <a:t>.</a:t>
            </a:r>
            <a:r>
              <a:rPr lang="en-US" dirty="0" smtClean="0">
                <a:effectLst/>
              </a:rPr>
              <a:t> </a:t>
            </a:r>
          </a:p>
          <a:p>
            <a:r>
              <a:rPr lang="en-US" dirty="0" smtClean="0">
                <a:effectLst/>
              </a:rPr>
              <a:t>It is the most popular paid tourist attraction in the United Kingdom with over 3.5 million visitors annually,</a:t>
            </a:r>
            <a:r>
              <a:rPr lang="en-US" baseline="30000" dirty="0" smtClean="0"/>
              <a:t> </a:t>
            </a:r>
            <a:r>
              <a:rPr lang="en-US" dirty="0" smtClean="0">
                <a:effectLst/>
              </a:rPr>
              <a:t>and has made many appearances in popular culture.</a:t>
            </a:r>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7390" y="1143000"/>
            <a:ext cx="32512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2150" y="3581400"/>
            <a:ext cx="323850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55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wipe(down)">
                                      <p:cBhvr>
                                        <p:cTn id="17" dur="5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wipe(down)">
                                      <p:cBhvr>
                                        <p:cTn id="27" dur="5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down)">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down)">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diamond(in)">
                                      <p:cBhvr>
                                        <p:cTn id="42" dur="2000"/>
                                        <p:tgtEl>
                                          <p:spTgt spid="307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3075"/>
                                        </p:tgtEl>
                                        <p:attrNameLst>
                                          <p:attrName>style.visibility</p:attrName>
                                        </p:attrNameLst>
                                      </p:cBhvr>
                                      <p:to>
                                        <p:strVal val="visible"/>
                                      </p:to>
                                    </p:set>
                                    <p:animEffect transition="in" filter="diamond(in)">
                                      <p:cBhvr>
                                        <p:cTn id="4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8229600" cy="1143000"/>
          </a:xfrm>
        </p:spPr>
        <p:txBody>
          <a:bodyPr/>
          <a:lstStyle/>
          <a:p>
            <a:r>
              <a:rPr lang="en-US" dirty="0" smtClean="0"/>
              <a:t>Stonehenge</a:t>
            </a:r>
            <a:endParaRPr lang="en-US" dirty="0"/>
          </a:p>
        </p:txBody>
      </p:sp>
      <p:sp>
        <p:nvSpPr>
          <p:cNvPr id="4" name="TextBox 3"/>
          <p:cNvSpPr txBox="1"/>
          <p:nvPr/>
        </p:nvSpPr>
        <p:spPr>
          <a:xfrm>
            <a:off x="152400" y="1009007"/>
            <a:ext cx="3581400"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effectLst/>
              </a:rPr>
              <a:t>Stonehenge is a prehistoric</a:t>
            </a:r>
            <a:r>
              <a:rPr lang="en-US" dirty="0" smtClean="0"/>
              <a:t> </a:t>
            </a:r>
            <a:r>
              <a:rPr lang="en-US" dirty="0" smtClean="0">
                <a:effectLst/>
              </a:rPr>
              <a:t>monument located in Wiltshire, England. One of the most famous sites in the world, Stonehenge is the remains of a ring of standing stones set within earthworks. It is in the middle of the most dense complex of Neolithic and Bronze Age monuments in England, including several hundred burial mounds.</a:t>
            </a:r>
          </a:p>
          <a:p>
            <a:endParaRPr lang="en-US" dirty="0"/>
          </a:p>
        </p:txBody>
      </p:sp>
      <p:sp>
        <p:nvSpPr>
          <p:cNvPr id="5" name="TextBox 4"/>
          <p:cNvSpPr txBox="1"/>
          <p:nvPr/>
        </p:nvSpPr>
        <p:spPr>
          <a:xfrm>
            <a:off x="185928" y="4419600"/>
            <a:ext cx="3547872"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effectLst/>
              </a:rPr>
              <a:t>Archaeologists</a:t>
            </a:r>
            <a:r>
              <a:rPr lang="en-US" dirty="0" smtClean="0"/>
              <a:t> </a:t>
            </a:r>
            <a:r>
              <a:rPr lang="en-US" dirty="0" smtClean="0">
                <a:effectLst/>
              </a:rPr>
              <a:t>believe it was built anywhere from 3000 BC to 2000 BC. Radiocarbon dating in 2008 suggested that the first stones were raised between 2400 and 2200 BC, whilst another theory suggests that bluestones</a:t>
            </a:r>
            <a:r>
              <a:rPr lang="en-US" dirty="0" smtClean="0"/>
              <a:t> </a:t>
            </a:r>
            <a:r>
              <a:rPr lang="en-US" dirty="0" smtClean="0">
                <a:effectLst/>
              </a:rPr>
              <a:t>may have been raised at the site as early as 3000 BC.</a:t>
            </a:r>
          </a:p>
        </p:txBody>
      </p:sp>
      <p:sp>
        <p:nvSpPr>
          <p:cNvPr id="6" name="TextBox 5"/>
          <p:cNvSpPr txBox="1"/>
          <p:nvPr/>
        </p:nvSpPr>
        <p:spPr>
          <a:xfrm>
            <a:off x="3962400" y="1009007"/>
            <a:ext cx="49530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effectLst/>
              </a:rPr>
              <a:t>It is a national legally protected Scheduled Ancient Monument. Stonehenge is owned by the Crown and managed by English Heritage, while the surrounding land is owned by the National Trust.</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9832" y="2405253"/>
            <a:ext cx="3027024" cy="2014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4575001"/>
            <a:ext cx="3057525" cy="2125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76896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ipe(down)">
                                      <p:cBhvr>
                                        <p:cTn id="17" dur="5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wipe(down)">
                                      <p:cBhvr>
                                        <p:cTn id="27" dur="500"/>
                                        <p:tgtEl>
                                          <p:spTgt spid="6">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098"/>
                                        </p:tgtEl>
                                        <p:attrNameLst>
                                          <p:attrName>style.visibility</p:attrName>
                                        </p:attrNameLst>
                                      </p:cBhvr>
                                      <p:to>
                                        <p:strVal val="visible"/>
                                      </p:to>
                                    </p:set>
                                    <p:animEffect transition="in" filter="blinds(horizontal)">
                                      <p:cBhvr>
                                        <p:cTn id="37" dur="500"/>
                                        <p:tgtEl>
                                          <p:spTgt spid="409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099"/>
                                        </p:tgtEl>
                                        <p:attrNameLst>
                                          <p:attrName>style.visibility</p:attrName>
                                        </p:attrNameLst>
                                      </p:cBhvr>
                                      <p:to>
                                        <p:strVal val="visible"/>
                                      </p:to>
                                    </p:set>
                                    <p:animEffect transition="in" filter="blinds(horizontal)">
                                      <p:cBhvr>
                                        <p:cTn id="4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London</a:t>
            </a:r>
            <a:endParaRPr lang="en-US" dirty="0"/>
          </a:p>
        </p:txBody>
      </p:sp>
      <p:sp>
        <p:nvSpPr>
          <p:cNvPr id="3" name="Content Placeholder 2"/>
          <p:cNvSpPr>
            <a:spLocks noGrp="1"/>
          </p:cNvSpPr>
          <p:nvPr>
            <p:ph idx="1"/>
          </p:nvPr>
        </p:nvSpPr>
        <p:spPr>
          <a:xfrm>
            <a:off x="228600" y="1295400"/>
            <a:ext cx="4343400" cy="3124200"/>
          </a:xfrm>
        </p:spPr>
        <p:style>
          <a:lnRef idx="2">
            <a:schemeClr val="accent4"/>
          </a:lnRef>
          <a:fillRef idx="1">
            <a:schemeClr val="lt1"/>
          </a:fillRef>
          <a:effectRef idx="0">
            <a:schemeClr val="accent4"/>
          </a:effectRef>
          <a:fontRef idx="minor">
            <a:schemeClr val="dk1"/>
          </a:fontRef>
        </p:style>
        <p:txBody>
          <a:bodyPr>
            <a:normAutofit/>
          </a:bodyPr>
          <a:lstStyle/>
          <a:p>
            <a:pPr marL="0" indent="0">
              <a:buNone/>
            </a:pPr>
            <a:r>
              <a:rPr lang="en-US" sz="1800" dirty="0" smtClean="0">
                <a:effectLst/>
              </a:rPr>
              <a:t>Her Majesty's Royal Palace and Fortress, known as the Tower of London, is a historic castle located on the north bank of the River Thames in central London. It lies within the London Borough of Tower Hamlets, separated from the eastern edge of the square mile of the City of London by the open space known as Tower Hill. It was founded towards the end of 1066 as part of the Norman Conquest of England. </a:t>
            </a:r>
          </a:p>
        </p:txBody>
      </p:sp>
      <p:sp>
        <p:nvSpPr>
          <p:cNvPr id="4" name="TextBox 3"/>
          <p:cNvSpPr txBox="1"/>
          <p:nvPr/>
        </p:nvSpPr>
        <p:spPr>
          <a:xfrm>
            <a:off x="213360" y="4648200"/>
            <a:ext cx="4282440"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effectLst/>
              </a:rPr>
              <a:t>The White Tower, which gives the entire castle its name, was built by William the Conqueror in 1078, and was a resented symbol of oppression, inflicted upon London by the new ruling elite.</a:t>
            </a:r>
          </a:p>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371600"/>
            <a:ext cx="4038600" cy="253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079950"/>
            <a:ext cx="4038600" cy="2423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966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wipe(down)">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animEffect transition="in" filter="blinds(horizontal)">
                                      <p:cBhvr>
                                        <p:cTn id="27" dur="500"/>
                                        <p:tgtEl>
                                          <p:spTgt spid="51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123"/>
                                        </p:tgtEl>
                                        <p:attrNameLst>
                                          <p:attrName>style.visibility</p:attrName>
                                        </p:attrNameLst>
                                      </p:cBhvr>
                                      <p:to>
                                        <p:strVal val="visible"/>
                                      </p:to>
                                    </p:set>
                                    <p:animEffect transition="in" filter="blinds(horizontal)">
                                      <p:cBhvr>
                                        <p:cTn id="3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fontScale="90000"/>
          </a:bodyPr>
          <a:lstStyle/>
          <a:p>
            <a:r>
              <a:rPr lang="en-US" dirty="0" smtClean="0"/>
              <a:t>There are many other UK landmarks, here are a few of them…</a:t>
            </a:r>
            <a:endParaRPr lang="en-US" dirty="0"/>
          </a:p>
        </p:txBody>
      </p:sp>
    </p:spTree>
    <p:extLst>
      <p:ext uri="{BB962C8B-B14F-4D97-AF65-F5344CB8AC3E}">
        <p14:creationId xmlns:p14="http://schemas.microsoft.com/office/powerpoint/2010/main" val="4106379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758697"/>
            <a:ext cx="7094928" cy="4721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95600" y="381000"/>
            <a:ext cx="4191000" cy="707886"/>
          </a:xfrm>
          <a:prstGeom prst="rect">
            <a:avLst/>
          </a:prstGeom>
          <a:noFill/>
        </p:spPr>
        <p:txBody>
          <a:bodyPr wrap="square" rtlCol="0">
            <a:spAutoFit/>
          </a:bodyPr>
          <a:lstStyle/>
          <a:p>
            <a:r>
              <a:rPr lang="en-US" sz="4000" dirty="0" smtClean="0"/>
              <a:t>Buckingham Palace</a:t>
            </a:r>
            <a:endParaRPr lang="en-US" sz="4000" dirty="0"/>
          </a:p>
        </p:txBody>
      </p:sp>
    </p:spTree>
    <p:extLst>
      <p:ext uri="{BB962C8B-B14F-4D97-AF65-F5344CB8AC3E}">
        <p14:creationId xmlns:p14="http://schemas.microsoft.com/office/powerpoint/2010/main" val="1753166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angel of the North</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254252"/>
            <a:ext cx="7467600" cy="507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469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heckerboard(across)">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Bridge</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371600"/>
            <a:ext cx="6534151" cy="522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021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heckerboard(across)">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538</Words>
  <Application>Microsoft Office PowerPoint</Application>
  <PresentationFormat>On-screen Show (4:3)</PresentationFormat>
  <Paragraphs>23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UK Monuments</vt:lpstr>
      <vt:lpstr>Big Ben</vt:lpstr>
      <vt:lpstr>The London Eye</vt:lpstr>
      <vt:lpstr>Stonehenge</vt:lpstr>
      <vt:lpstr>Tower of London</vt:lpstr>
      <vt:lpstr>There are many other UK landmarks, here are a few of them…</vt:lpstr>
      <vt:lpstr>PowerPoint Presentation</vt:lpstr>
      <vt:lpstr>The angel of the North</vt:lpstr>
      <vt:lpstr>Tower Bridge</vt:lpstr>
      <vt:lpstr>Nelson’s Column</vt:lpstr>
    </vt:vector>
  </TitlesOfParts>
  <Company>Dartford Technology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Monuments</dc:title>
  <dc:creator>Hannah Coker</dc:creator>
  <cp:lastModifiedBy>Hannah Coker</cp:lastModifiedBy>
  <cp:revision>15</cp:revision>
  <dcterms:created xsi:type="dcterms:W3CDTF">2015-06-23T13:01:15Z</dcterms:created>
  <dcterms:modified xsi:type="dcterms:W3CDTF">2015-07-01T12:37:13Z</dcterms:modified>
</cp:coreProperties>
</file>