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6" r:id="rId7"/>
    <p:sldId id="267" r:id="rId8"/>
    <p:sldId id="268" r:id="rId9"/>
    <p:sldId id="264" r:id="rId10"/>
    <p:sldId id="263"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84" autoAdjust="0"/>
    <p:restoredTop sz="94660"/>
  </p:normalViewPr>
  <p:slideViewPr>
    <p:cSldViewPr>
      <p:cViewPr>
        <p:scale>
          <a:sx n="50" d="100"/>
          <a:sy n="50" d="100"/>
        </p:scale>
        <p:origin x="-2322" y="-9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337CCE-DE3E-4126-96D6-8A86859F55E8}"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360518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337CCE-DE3E-4126-96D6-8A86859F55E8}"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308176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337CCE-DE3E-4126-96D6-8A86859F55E8}"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115325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337CCE-DE3E-4126-96D6-8A86859F55E8}"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38434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37CCE-DE3E-4126-96D6-8A86859F55E8}" type="datetimeFigureOut">
              <a:rPr lang="en-GB" smtClean="0"/>
              <a:t>01/07/2015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177300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337CCE-DE3E-4126-96D6-8A86859F55E8}" type="datetimeFigureOut">
              <a:rPr lang="en-GB" smtClean="0"/>
              <a:t>01/07/2015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10175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337CCE-DE3E-4126-96D6-8A86859F55E8}" type="datetimeFigureOut">
              <a:rPr lang="en-GB" smtClean="0"/>
              <a:t>01/07/2015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241572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337CCE-DE3E-4126-96D6-8A86859F55E8}" type="datetimeFigureOut">
              <a:rPr lang="en-GB" smtClean="0"/>
              <a:t>01/07/2015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66312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37CCE-DE3E-4126-96D6-8A86859F55E8}" type="datetimeFigureOut">
              <a:rPr lang="en-GB" smtClean="0"/>
              <a:t>01/07/2015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333175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37CCE-DE3E-4126-96D6-8A86859F55E8}" type="datetimeFigureOut">
              <a:rPr lang="en-GB" smtClean="0"/>
              <a:t>01/07/2015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380057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37CCE-DE3E-4126-96D6-8A86859F55E8}" type="datetimeFigureOut">
              <a:rPr lang="en-GB" smtClean="0"/>
              <a:t>01/07/2015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78A16-2ECE-492B-BE20-AE19B0C088B4}" type="slidenum">
              <a:rPr lang="en-GB" smtClean="0"/>
              <a:t>‹#›</a:t>
            </a:fld>
            <a:endParaRPr lang="en-GB"/>
          </a:p>
        </p:txBody>
      </p:sp>
    </p:spTree>
    <p:extLst>
      <p:ext uri="{BB962C8B-B14F-4D97-AF65-F5344CB8AC3E}">
        <p14:creationId xmlns:p14="http://schemas.microsoft.com/office/powerpoint/2010/main" val="26985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37CCE-DE3E-4126-96D6-8A86859F55E8}" type="datetimeFigureOut">
              <a:rPr lang="en-GB" smtClean="0"/>
              <a:t>01/07/2015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78A16-2ECE-492B-BE20-AE19B0C088B4}" type="slidenum">
              <a:rPr lang="en-GB" smtClean="0"/>
              <a:t>‹#›</a:t>
            </a:fld>
            <a:endParaRPr lang="en-GB"/>
          </a:p>
        </p:txBody>
      </p:sp>
    </p:spTree>
    <p:extLst>
      <p:ext uri="{BB962C8B-B14F-4D97-AF65-F5344CB8AC3E}">
        <p14:creationId xmlns:p14="http://schemas.microsoft.com/office/powerpoint/2010/main" val="67319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jpeg"/><Relationship Id="rId7" Type="http://schemas.openxmlformats.org/officeDocument/2006/relationships/image" Target="../media/image47.png"/><Relationship Id="rId2" Type="http://schemas.openxmlformats.org/officeDocument/2006/relationships/hyperlink" Target="http://www.google.co.uk/url?sa=i&amp;rct=j&amp;q=&amp;esrc=s&amp;source=images&amp;cd=&amp;cad=rja&amp;uact=8&amp;ved=0CAcQjRw&amp;url=http://www.britainexpress.com/articles/London/Westminster_Abbey_origins.htm&amp;ei=YOSTVYzcOa6R7AajuoX4Ag&amp;bvm=bv.96952980,d.ZGU&amp;psig=AFQjCNGpfATcv8uHtUtdcp_PQ6x7kj0_Qg&amp;ust=1435842005364219"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CAcQjRw&amp;url=http://www.popsugar.com/celebrity/Elton-John-Royal-Wedding-16112933&amp;ei=z-iTVeumGaut7gbRp6bgAg&amp;psig=AFQjCNE5Qznn9s8ojJ3tmSGAKA3xtCywzQ&amp;ust=1435843131564655" TargetMode="External"/><Relationship Id="rId5" Type="http://schemas.openxmlformats.org/officeDocument/2006/relationships/image" Target="../media/image46.jpeg"/><Relationship Id="rId4" Type="http://schemas.openxmlformats.org/officeDocument/2006/relationships/hyperlink" Target="http://www.google.co.uk/url?sa=i&amp;rct=j&amp;q=&amp;esrc=s&amp;source=images&amp;cd=&amp;cad=rja&amp;uact=8&amp;ved=0CAcQjRw&amp;url=http://www.mirror.co.uk/news/uk-news/royal-wedding-fashion-verdicts-david-179052&amp;ei=cOiTVdGAEsOC7gbksIHYAg&amp;bvm=bv.96952980,d.ZGU&amp;psig=AFQjCNHWF3Y3ANqqp3cvTGjXOMbmFD4QOg&amp;ust=1435843042128029"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cliparts.co/royal-crown-picture"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 Type="http://schemas.openxmlformats.org/officeDocument/2006/relationships/image" Target="../media/image2.jpe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hyperlink" Target="http://www.google.co.uk/url?sa=i&amp;rct=j&amp;q=philip+duke+of+edinburgh+death&amp;source=images&amp;cd=&amp;cad=rja&amp;uact=8&amp;ved=&amp;url=http://cink.hu/ket-dolog-amit-erdemes-tudni-andre-goodfriend-nyakkend-1653204862&amp;ei=UKt6VYG0NeLG7Aa_0oDQCw&amp;bvm=bv.95515949,d.ZGU&amp;psig=AFQjCNG5q2GV15W9yYQmJx5ff58lyToZNQ&amp;ust=1434189009357273" TargetMode="Externa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hyperlink" Target="http://www.google.co.uk/url?sa=i&amp;rct=j&amp;q=queen+elizabeth+2&amp;source=images&amp;cd=&amp;cad=rja&amp;uact=8&amp;ved=0CAcQjRxqFQoTCOHg3oHxicYCFUtr2wod-64A8g&amp;url=http://savvyseniorswork.com/tag/queen-elizabeth-ii/&amp;ei=0at6VaG0B8vW7Qb73YKQDw&amp;bvm=bv.95515949,d.ZGU&amp;psig=AFQjCNF9Km_SBYxhXowjcz4p9I9EH4l84g&amp;ust=1434189125777509" TargetMode="External"/><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14" y="2"/>
            <a:ext cx="9123385" cy="1465504"/>
          </a:xfrm>
        </p:spPr>
        <p:txBody>
          <a:bodyPr>
            <a:noAutofit/>
          </a:bodyPr>
          <a:lstStyle/>
          <a:p>
            <a:r>
              <a:rPr lang="en-GB"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British Monarchy</a:t>
            </a:r>
            <a:endParaRPr lang="en-GB"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3846" y="6309320"/>
            <a:ext cx="9140153" cy="529208"/>
          </a:xfrm>
        </p:spPr>
        <p:txBody>
          <a:bodyPr>
            <a:normAutofit/>
          </a:bodyPr>
          <a:lstStyle/>
          <a:p>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Amy Towers &amp; </a:t>
            </a:r>
            <a:r>
              <a:rPr lang="en-GB"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Tahira</a:t>
            </a:r>
            <a:endPar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AutoShape 4" descr="Image result for royal family on the balcon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1179831" y="1628800"/>
            <a:ext cx="6788181" cy="4517225"/>
          </a:xfrm>
          <a:prstGeom prst="rect">
            <a:avLst/>
          </a:prstGeom>
        </p:spPr>
      </p:pic>
    </p:spTree>
    <p:extLst>
      <p:ext uri="{BB962C8B-B14F-4D97-AF65-F5344CB8AC3E}">
        <p14:creationId xmlns:p14="http://schemas.microsoft.com/office/powerpoint/2010/main" val="256639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Prince </a:t>
            </a:r>
            <a:r>
              <a:rPr lang="en-GB"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William &amp; Kate Middleton:</a:t>
            </a:r>
            <a:endParaRPr lang="en-GB"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http://media4.popsugar-assets.com/files/2012/04/16/3/192/1922153/f5b638a283e078ff_Kate-Middleton/i/Kate-Middle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4755" y="2708920"/>
            <a:ext cx="1584175" cy="1584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738810" y="980728"/>
            <a:ext cx="1080120" cy="1436067"/>
          </a:xfrm>
          <a:prstGeom prst="rect">
            <a:avLst/>
          </a:prstGeom>
        </p:spPr>
      </p:pic>
      <p:sp>
        <p:nvSpPr>
          <p:cNvPr id="6" name="Content Placeholder 2"/>
          <p:cNvSpPr txBox="1">
            <a:spLocks/>
          </p:cNvSpPr>
          <p:nvPr/>
        </p:nvSpPr>
        <p:spPr>
          <a:xfrm>
            <a:off x="179209" y="825115"/>
            <a:ext cx="7705159" cy="18838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William Arthur Philip Louis</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Born 21</a:t>
            </a:r>
            <a:r>
              <a:rPr lang="en-GB" sz="2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June 1982</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Spouse Catherine, Duchess of Cambridge (M. 2011)</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Lieutenant in the Blues and Royals Regiment, part of the Search and Rescue Force in the RAF, Royal duties.</a:t>
            </a:r>
          </a:p>
        </p:txBody>
      </p:sp>
      <p:sp>
        <p:nvSpPr>
          <p:cNvPr id="8" name="Content Placeholder 2"/>
          <p:cNvSpPr txBox="1">
            <a:spLocks/>
          </p:cNvSpPr>
          <p:nvPr/>
        </p:nvSpPr>
        <p:spPr>
          <a:xfrm>
            <a:off x="177447" y="2687017"/>
            <a:ext cx="7559601" cy="1894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Catherine Elizabeth Mountbatten-Windsor</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Born 9</a:t>
            </a:r>
            <a:r>
              <a:rPr lang="en-GB" sz="2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January 1982, Reading</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Spouse Prince William, Duke of Cambridge (M. 2011)</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Worked in Jigsaw, but now her job is mainly royal duties like patronages and public appearances.</a:t>
            </a:r>
          </a:p>
        </p:txBody>
      </p:sp>
      <p:sp>
        <p:nvSpPr>
          <p:cNvPr id="7" name="Title 1"/>
          <p:cNvSpPr txBox="1">
            <a:spLocks/>
          </p:cNvSpPr>
          <p:nvPr/>
        </p:nvSpPr>
        <p:spPr>
          <a:xfrm>
            <a:off x="539552" y="5184700"/>
            <a:ext cx="4726874" cy="836711"/>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Their children Prince George &amp; Princess Charlotte:</a:t>
            </a:r>
            <a:endParaRPr lang="en-GB"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2" descr="http://i2.mirror.co.uk/incoming/article5638926.ece/ALTERNATES/s615/georgecharlot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487810"/>
            <a:ext cx="3353918" cy="223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55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4911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Royal Wedding:</a:t>
            </a:r>
            <a:endParaRPr lang="en-GB"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2" descr="https://virulentwordofmouse.files.wordpress.com/2011/05/royal_wedding_balcon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764704"/>
            <a:ext cx="8674789"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35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chess of Cambridge and Prince Willi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4046"/>
            <a:ext cx="6256684" cy="625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1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ritainexpress.com/images/attractions/editor/London2-076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71" y="908719"/>
            <a:ext cx="4536504" cy="53595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2.mirror.co.uk/incoming/article139947.ece/ALTERNATES/s615/image-4-for-the-beckhams-arrive-at-the-royal-wedding-gallery-4950303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499" y="382539"/>
            <a:ext cx="3554215" cy="2362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QTEhUUExQUFhUXGBwYGBgXGBwcGBccHBwcGRwYFx0YHyggGBwlHBwXITEhJSkrLi4uFx8zODMsNygtLiwBCgoKDg0OGxAQGiwkHCQsLCwsLCwsLCwsLDQsLCwsLCwsLCwsLCwsLCwsLCwsLCwsLCwsLCwsLCwsLCwsLCwsLP/AABEIAQAAxQMBIgACEQEDEQH/xAAbAAAABwEAAAAAAAAAAAAAAAAAAQIDBAUGB//EAEAQAAEDAgMECAQEBQMDBQAAAAEAAhEDIQQSMQVBUWEGEyJxgZGhsTJSwfAHFELRFSNikuFygvEkotIzQ0STsv/EABoBAAMBAQEBAAAAAAAAAAAAAAABAgMEBQb/xAAmEQACAgICAQQCAwEAAAAAAAAAAQIRAyESMQQTIkFRMnEUYbEF/9oADAMBAAIRAxEAPwCl6wcyeYQNQ80ev/CUKK2ONjXWnijzE7ypLMMlwxvemKyPTYTqUHNjf6BLqYs7o8k1mUlUJhAoI5TJG3tSWtTrkQKAAAg5vcUcoIAK/wA0Dkf3QvxJ7yj8LoElMAjzSd6UAgkAJSqQSQnKF+KYiJjsQRZuu+1lCe85jJm6nYmn9fdRsQztHvKlmkQMcnQ5MBLlAx4uQc48U3KMFMAg3+o+qCMI0gLeyRUxICiVXHwTDynZFMfq4o7kwXEomsTwpoAOkeKXKJrUaKHYCgESATJAQiRokgAjRBHKAAn8DhTUe1g3kAmCcoJAzGN10zK0XQgZqtRomTTkRvyubb1UzlxjZrhgpzUWHj+jjGMlr3y2m5xkAh7mkTGmQf3blmiup7SwUU6hgWY8a9ok6aW3eywHSDZraD2MaXGabS4mPiuDAAEC2h81jhyN6kdfmePGPugtfJVp7D/T6pkJ3D7+5dJ5zEV26dyg4kds96sMWJNuChVm3KTLiMwlBBGEigI4RFGmAqEEmUEASywlJFNPzZIlBLY5hMPmexggZnBs7hJiT3LdbO2d1VJrQxjplr3ZR/MHWCA6fiERa8LH7BbOJojjUbPdIn0ldX6gaBrY5id8zf25Bcvkyekjv8CMdyaOUbVpBtaoAAAHG2kb4A3KE5a7pq5lIGk2m3PUdne8gF1jYAm7Rppz4rJALoxS5RRyeRDhkaCa1BG4rZ7I2NRp02uqtD3uAJzfpm8NHEDfqjJkUFbJw4ZZXSMWGkiQDHHciIXQNrYkhgDcxkWaDlnvgEx96rI1dnPeMwDZmIaRcxJG6HXFt+mtllDyFJ7OjJ4coxtOyrRoQgug4glo+gNYNxYk/ExzR32PsCs5KtejWCdVrCJhgNRx5N3eJgefBTP8WaYXWRfs60+oxolco6W4wVcS9w0HZHh/mVf7UxVTqnAFxIaT3AAkm/ASVhyVz4Fezu82aSUV+w5W02L0LdXodY5+UkS1sRP+r75rEGTYLqtLarKQZSdVY1waAGlwnThqqzz4pGfh4fUbf0ZWp0IruJ0pgTlJvPlosliqbmuIeIcCQ4cxYrrGK2xT0NZk7hmErnnSrDvNV9WOzLR3kjX0hZYsrc6Z1eT49Y+XyUaCCC7DzA0YCTCOEAK8UEWVBAia96blKNNFCZDNB0O2Ma9UuFQUzSLXfDmLpJsLjh6rX1NpVA3KGnNMTuO6y590a22zCY2m+s5zaTm5XETAMnK5wGoBPOJnctf0j6eYOjTc+nUp1ahB6ttMgkkzBcWzkHP3WGXFzZ6Hi5PTj+zJ4/EurVC93d3AKM8hKq1Nyiuet0klSPPlJybb7JODGaowRMuFhc6+q3OFoAw5xGUCASYbJN7n7usNsi9ekDEF7WmSAIccpknSxK3x2FTBcc5D3wCGvcJLS64aLS4ETppvXJ5Kto9P/n6i382X2FoNDbZSYiRGnesj0kqBjyWxvkRbcCTxOgSKmy29ikyvV7JcTTc0di4j4gJGszNz2TCoduUnse5r3FzRAbIAJJudN0gW7uSwjG2kduR8Ytsq6j5JPEpJQRL0j592BTNhdKKOGfUp1usaMzH56YlzsrHt6qJECamYO4gzuUOFldtPJqundbwSkzXD+Vm42x07p1yKWHpPYHmHVKhbnje1rKfZE6SSbEiLkqAsdhKmV7SdA4E+BWpdtECP5ZyH9ZLT5hpMJRLyRcnY+HQZ4X8lvtoPwVSrNQNFSJcYkAayTuGi50/Eg6RppvVh0c2rTqO6uuWNeLsc+YO6JFwYt4DmsPIi3TR1eD7G0/no21UYN1U1bEk2cPhJ+Wf2sVnOk21muzUQ25c107g0aN84KsK4pQAwU3VCYY2nJibfq0JNtFm+k+BfRxdSm8EfC5pOjmkASOQcHCOQ4gnHDjuV/COvzMvHHxXbIUIHvQRFdx4oSOEQRgIANBEjQFkyqiaxSMqIuVUZtme6UCMnj9Fngtbtuh1rIHxNuOfELJxBus5dnVidxNbh8aH3tPAmPKxn0TjcaDq0ffA71k24gqwwlYlFlKKRd4isBBAt7HxWxwe36dcsc+BmEA3EOFiJBHL+4cb89fVIVp0Z2rTpPLa7Osw9X42D4mOHw1GcCDYxuJ1gBRkxqao2wz9J2kbjFYymRIJEfFBLSTwi4IidZWV2jjeseYPZBteb6a8dyvuj2yKdR7C/rBTe9zQ0EOaMpgBzwBLXSACNZHesz0jw/wCVxuIpx2C81G8s/aMcsxdZTHA8crka+Xlco8UCUSSx4IkI5Wx5jBKz/SLCkO6wCxgE8/8AI9loISK9IOaWuEg6ooIypmJBUqhiyLajeEe0tnupG92nR30PAqGw3UnSnZeAyJHgotVufWzheR78roYOvHZKGKblIcN3sqA2Wxek9QVsOaVKjTLW5XuDAczzbrHEiWsNhAIIl19FvPxR2X12EZiABno9q1+yfjAO9vwun+lco6Pioa7W0gwveHNaH6Hsl3gbWK6X0N2pUr0KtGu0gMBY5rrwcwEX0PxAjkUx3ZzRuLj4vNSJUXamCNN1Smdabi3vA0PiI9U5h/gb3BIyml2PAo5SEYTMgSghKCALKpVUepV70VSqo7qibZmkLLlXbR2aKnabZ3o7v581NBS2JFp07MdVpFri1wgjUKz2e4AIts0v557gfSPok4dQdSdqyxNMHQqO1sEjxH33+6XTqQlVjofv7/ZUM6h+EWN/lVKZvlfpvDXgX5jM0/3Eqs/F3AZa1OqP1AtPhce5Tn4O1P5uIbEnKwjlBcD4doeQU78ZHRSozr1hj+0rGeS5pfRq6cTltLFljhwOoV4HKofsmtDapo1OqJb/ADMjurhxgS8DKJMC5m4VuWraOzjzOqDlESiLUmFVGNsTiqQe0tOhEd3PwWMLCHEHUEg+BhbWFn9rYWKpO5wnx0P7+KmSNcUt0Q3MkAjUKRQqh4ynVIpWSatIjtN1SNy06MYk08TRO9tVo8HHLPkSux43ENZIpM/mVHZ6kfqIGVvcIk95J3rhPXGz22cNeXPwN13nAV21Giq1kmoxj80XIIlt+UnzTQzmHTFzxiS9wAzNggHhp981FaxrRDH527n5S2d/wm44eCR012iKuIdl+FpgeG/zn0TOzK2amOVv29EfJnk6JQQKIIJmIaCAQQMQXI2oNanmU0iQmtUilTS6dJKqPhVRFlFtaj/OceLW/VQA2CrXGVA58cAoNQKGdkPxQQSg5ICS4oKN3+D+IIxrxxoOB8H07+XuoP4sbc6/F5GnsUAWDm8/GfQD/aqTo3ts4Ss+s3U0nNB3BzssHnpMb4VJVrZnFxnx17zzWfH38ir1Qhz8pDhEiIO+xn3C1ocCARobrG1HXWm2XVmk3kMvl/haxZz5lqyWUESCo5xSrdrEEtG+D5GP2ViqDE1c1Unw8rJM1xLdhZEbaX2ECCkhp3JHQNVsOWmRfiOK12D6VOp7OZTDoMOp8wGmB45IHgeCz1OdCoeNw5BBIsdPY+qOgI1WrJJVhserDiOI9R9lVlbcpeAqZXjy87KUKW0X8osyCCs5wAoISgkMk06SmMpQnRSAUevUV0ZdhVa0KHUqI333pnEWaUmVFbIE3J4pop2LJshQdghpTjXD/lNkKy6PbEqYusKVMc3OOjG73H6DefMJuuwKjE0ZIMQDpwnf3nTzUZ7YXRfxT2SzDMwbKQhjW1GcyQWOk8yS4k81zwGXAcSApjLkrG1REJ7SvNg1bOYdR2h3aH6eap8ZSyVC3gf+FO2O6KreYI9P3hUuzOe4mhhGQjCBWhyDdYw0nkVnR8Svse6GFZ9p7STN8XRNhE6yW1KISNhOHYXvaxty4wFoem+zuroUYaQadp/pdAkxxdfzQ6A0aLsQQ90VAOw02zb3ZTvIG7WJ5xbbf2j+Yr1cM2DSFFzTG+oCLg7wLjvlJjOXVTZPMNk3kmQNb+YS6TCdCEkI0OHqZmg8R/ynFC2WYBaddfP79VNVGElTAiRokCJtXFqO6smilAJ2TVCweSZxj+yngFD2gbgJF49yGNw8/O6BCN1yo5rSYbfn+yR0DzA3M0OdlBIkwTlHGBc9y7NszaGz9nYNr6VRtTPcZCDUquGs/LG+Yy6cAuP0cNZOCmGrKceQ06LDpVt2rjKLnVdWV2uaB8LGVGPGWdTDqbbnUvOlgMtgmzUYP6gfK6tcc1xpuDTYjtC1w3tDug8FX7DcOsM6xb6+iqMa0TN6sd2/h7h44ZT36j0nyUHDPgg8CD5LR4qjnY5vEeu5W3Rr8K8XiGh9R1PDsItm7b+/KwxHe4HkraIxu1RDEI8ql7c2O7CVjQc7PlDYfEZgWi8SY3jwVfKuznapkXa5hojj9+6omaq32o72+/ZVAN1LOjGvaWLSjqO0A3psVsrfYJ/C0t51KCwMoxBBIIMgixBG8EaGU4xjr5DFi03i0XCcITXWGcoN54SdBoAkMpqRyVQSIEpWNo5KhDdPiHcdysa2zs4J+J3nHIxYdwVrsSlRxNMUqzctVnZD22cY3O3G3EacDrGSXBXQkrZS4GzweIg+6s1t8H0Pwhw7sge6swDtlx+IiWmBAy34ed1iiI1EHfyTx5IzVoWfE4U2JQQQVmAoBONCSAlgJkC2tVTjaoDiToPorJ7wATwVFiHkgggg8Ema4l2xipiXVDGg4D6nerLA4eFA2fSm/FXtKnZQbi2tjySKwgeKdebogBYu0F/uUAHWofySG6vEc+fhHus/QoZKjc0g5h7rTUsfTeb1HNiwDGyfMT7JjaeBY8Atc5rtzqstmNzc8W5piAtr0f6UV+qyBx/ltERvaBEWuTAi5WHaZiRHL6LoXQPYBfSNSpZpdNPjwc6+4xEReJ+VZeTkUMdsXi6yb6KPptWa+pTcGwSwEn5uE+vms2tT+IVen+YFOm0Dqm5XEb3G8cOyI8SeCypKrBJyxpsjyGnkbRW7UfdVYKsMfcnv/wAKtrCy0ZceiRhRmMq8pBVuApWCtQPRCKGqjk3hGZ5PaI+UCJ7yYzeaaxtWGnuUjZtR+UQ5hEfrHpKaEWVCkYjKwDd2p8MoEeqY6k0qgqAAh1nDs5SYOgBnTN6K1whf+pgH+l30ISdo0wWm32E2rQiw2Bt1tMVM5MOEjtHNILnZb6glx8+5ZerULnFx1cST3kyUlFKzhjULoWXPLIkn8AlBBBWYjkoZkmUYTIE1ngAk6LPbT2hms0f7jrzhW+12nqjyInzWfFDO9rRq4x/lSzfH0XOy2Q1g/pn6q5phQMEzXkAFYssFJqMVSl4alndoDEbpifEJmsVC2TjA6q8EAjNafKdDwTA1+F2aDGaCeBAHsp5wQF7/ANznDycYTGz2iB8Ucicv/a6PRWziAOPLeqEZ7ZuDpVMWGVXinTLpJNp35Z/TJtJjzhdR6QbTZg8MXw2QA2m0aF0dkAfKBfuC5Dtlw61xHL2Uari3ua1rnuLWTlBJIbOuUbtAuXN43qyTb0vgiOThaSE1qhcS5xlxJJO8kmST3lNlCUAuowM9iMWCbCfZRGsJqMB3nyVrjsDllzRbeOHdyUSgyXt7kjpTTWi4wzfJPk2JSaLYCOvZvimMpds1uyBxPoFM2VULQJuDoR9VAxt3RyT+xqr6ZOZhNLfIiOYnVJAzX4B9rERwiCO8bu8KXWbI3ffeq+jT7Ieztt1EfEB/SRqOSddigRCsCpe2CRwMJKN3MyiUnOwkSUggBYYUYaklgQFMI2HtBWohzS12hUDC7JLHFwcDYhttCRAJU4gDekOjifNIarpMPBUCxoabkAAnjaFMfoUgU+1HD6JdY2UnQQcWTu13d6rNnbKex4e5wEbhee82j1VnWN+aSHH5vQJkSlvs1WzaktGkxvVlSkCbE7uXdOqz2ycQ3KBUs3QP+Q84/SfSeauMaDSEjtvM5Wj4Rxe48OXNUUUvSA/zZ3kCe/7hVuZO7Srvc4FwaHCxtrvB8vZRA539PkUrMZRVj2ZKlM53cGeqNr3fK0+JTsnj/Y44JinhG5szRB3kftonXPd8g80jA4kVA4gZcsb5lFlwjsVySMceyOZ9k60JrE/E3U77XP3ZDNR2hRa3QCd5i58UHAHcgKw4O8Wn6ImPBMX14FFow4uyHSxxaCGEtAJjvUnrn5Ze8ku0FtOPFLrYGkDnc57t4BJ9VH6zO+TEegASNx8IBG5w+YeYRCPmb5hOzFxYJQRNcCSAQY1jcggkifmibNklBza/ybp+Jp9iqfrLbju0HGUf50g/C0wZ038bFZ2zXgidnqb2uHgnsIHOe1sG7gPMwoFTGwIYxpEZf16Tm1DhvUvYeOc/E02mm0EvJmXzOUu/U4jVo3WTsOKNN1fxu4mAomINgrHGCA1vAfZVZizHgEGhV9bNV/AAD3n1T2ZV2Gc8OeWiZifVPOxdYfpBRZnKLbs0GxSHZmkjiJ04GeWis8PXdQLgWl9MWLdX0u75mffJZ7YGOeaoDmgWPHlb3Wsq02mATHyvBuyf0u4t4KkVFUio2sKbqYe1wJmPf2VSFoNqYEim8lrSQM3ZbBdF9xgmJ3LL0cex18rkdETi2yW1qesFW1NpMGhM93+E07FVDow+Ij3RZHBlnTrZyWgFQdh/C/vHsUqarP8A2Hn9UtMyABPw8E1sSpd47j6ovZpCLRYzCOk2XEyPhA15yicN/rxTtFh7RDXQNTFhodd3imE+hUjvSsPvNhH1TVKrmIDQXE6AGSe4N1RVabi3OSGi4jeYMGfJMiK2RMXVmyLCthNzN04Kwb4qTWXRILRwSHsEGw37lHdtRot9P2SKu1QCWlpB4EQfGUWjKmDYreye/wCgQUbBbQbTBB339AghMcouyc3ow/5YPLdfUKOdlxJBbyM29PFdvOy8KYs4TpD/AFvK590I2Lh8Risc2tJax/YggWz1RJkGSQG+S5oSltyNuDRlKOzHtB7c6Rz43Om7VWGx8BkrMqPynKSZgmJaRbjc8Bquku6E7P8A69PmH0AVTtzoZgadLM1ry6YgvdHfZ1rK1O30PizNbVqfLe33qobsMHCHaW3xwVe+i0OhgIE7nO/dbTo30ObiKHWOqvaS4gDOdAY9wfJVJ6FTZjMFhCC8uY7URcjjfSCpraFpuOVnfstfS/Dl982JdyyVCPPM08roH8PHif8AqMR/tqj6tCiUw4sy+CpdscLiYiOeukwtFs1zXgseRIsJNiOCFToHXGlTEHvexyi1+jLmWdVqgj4gWsJHd2VWOV6CmT+1TkAte35SbjuKxm1aTKdVzeqL2/E0ySIN7wbRp4Kb0hwDqFTDsZVc4VjBLmskdpgt2f6j5K0x/Rd7Iy13kXmWM+gCqb1bEYYVTMtox/cP+CrpordWMlNxa64BmRrv3/srKpsh7da5HM026+aDdj1Ynrx/9TP/ACuud5IP5/0NkXCMxBIa4ZALOINxvA5AmZIvbkoGxaINKo7fnaPCL/RXn8IrD/5LY50mD1myr8OKpY8lzBlIlsXM2nsu+4V48kXtMNjFAZXFh0Pw9/BaLo5tQ02VKUT2pO4mQBFr7lneuqZo/l+LT/5KTgBXqPIa6k10EmQ4CxAjsyd62lKlbA29PaIj4GgDx3XusBtutUq1HEN7Mk+evcrevgcY0E5sM4AGQHViTAvaOHsqahiaz/h/LHxqX9UoSUuhlayoQYIIKtsEym6m9rgDU1GstbETY3E+yjM2oXOLTRpOImSDl0Mbw4+qsqDK+XMzCA5h+ms1sjd8YE703JJbYjHvoVCbAm5gjgOHlopVDZ0MDnWJO/h9+61NCnVF/wAk9l5tUpvmN8S1CowkdrC141MNafZxWXO+mhbMk3DZ+KCv8GKcHqqOJeN5bTzDza5EqcmM6j+Uq/J/3Nj3CyHQSg84jGBuocAe/PU/YrqYprA/h02cVtD/AFt//dZZpaZ0PtF5UwlUj4Z8R+6p9v0XtpdppAkjUanhrwK3JYs301pF9NlFrQX1H9k8AwZnGd1oFtZKIrYS6OUkzVgaNE/S66d0ddkw9IZXfDOhg5u1OnNc3/KGnlfBFIvDahy3y5ruad5jNrwC7ZhKIaxjWyWtaADa4AABtyWmQzxlU7GgG8jvBCdZjh8wVo4cj5IsgP8Ax/hZGtFezG/1eqz/AEj2nlqjfmbJndBInyha12EZ8oPeAsD+KhbSbRyNaC8VGusILYbeOImx3T3RUNMmS0ZDpDtoYipTNMEdXMOP6nS0y0cAQO/32HQDD1qdOpialRznYjKG5nZjlYXGXTpJJtuHpzrDEAtPAg+RGi02B2tWIIoA5XOzZndlrXTeJkEneBw0utJbRnHs6j+fBEljPJEcQ0606Z/2j9lR9Hm1KrndYR1YaBIt2xEwT8QN91oCvRs+npmd/cP2WVmlMLPTgDqaX9o/ZVPSKnR/LVclCkx2X4msaCIIOoEq5/It+d3d2f2UfH7LBpVBmcZY7hexQmFHL6tOlUp5XWPLj4Kw6BYDJiszw4jq3AtdvMtiOI/ZRNlFrg7I9mf9DXtu7k0gwe6UupiHhzQ/PSc39YYTHLLIkcpC6WuSMemWn4m7YFLJSoDq3OBc8t1LZEDlcE25LDbGxv8A1DHvAJzXMCeBnnzK6U7BYXHU6Yrl7Hu7LC5mVxdE9hx1BuQDr4Kn6Qfh11VLrMO+pUc3VpaC5w/pyCZHCD7rOL46LcW9kPoOzD1MRWo4gEh0mkLC8nOOMloaR/ocuhjZWGDQwF7WgADfA74knvXHtlV6bKk1C5hzAte0TlLTJka8LjSNCulbC2kMU+pSFRjsoDg9t2va6Ru+FwNiLcYCnJC0Efok4HZ2GPbD6kSReATBgk2Ot+CnVdmUCIzPvzF53aJuhsVzQGh7YE7jxJ3cynv4a7i2PGfZY8I/RfEq+iuysNlqtYXim18AyCXGBJNtIyRHNGrPBbKNNuUFpGs3GvggqpPtBxL7N9+qwv4fMLcTjiRGZ4jn26pt4Kc7Ekj4z4E3328Sk0XBpEGDrO+dVh/I10S57NaXrP8AS9lR1NhpNJcx82IBgtIMa8hoe5RamPcYGYnx9uaN+IcRMk/43/coXkK+g5pmNxeFqugPw2LGUlzHCX5Tu7PVAG8aEWW66MY55ow+lUZlcWsa/UM/TcgaTGmgGupih7rTmBFonWbD770mlingyN1oPlP+VUvKvtEppM0f5g/KUOvPBUn8QfrKX/EXi/Z7v39EvXiX6kS2Nc8Csh+I+z6mIoU+rpve5j5hrZOUtIMeIar+ntbSQD7feqV/Fj8o87Klngtg5xZx3C7Jq06lMV6T2B9Roh4uRIBgDVdMZsvBzJpPn+rrYHhMJO22Nr1KNQ2NJzXCL3Dgb8rQrhu2ibZQm/IgxRlFMfwzm5Q1ghosABAHcFIAUL+Ln5d0n73XjzQG2P6fXRT68Psr1ETCxN4mjmaW8QRppIhRRtri378U4/bDNwPNP1ofYc4mFq/hzUkltdhHNhaZ4yHH2VfV/DfFzaph3d9SoPakfddN/jFP5TKA2q35Sr/kR+xeww2xug9dhaarqQDXBzeqqPkEGQZcz2AWyODeT8QnmJ+ql0dqUzr2fqjO1aYH+Enmi/kacUc16CbL64V5FEw5v/qU89+0ez2hlW32TsFlFxeG0g8jKXMa4WkGO091pA8lWdB6Awoqip+twIiNwdb1WrG0qXHkm80fsUXGghTPLzSxSR/n6XzBGcdSAnM1LnH7L5IMUyggzF0yJBCCfJfYWf/Z">
            <a:hlinkClick r:id="rId6"/>
          </p:cNvPr>
          <p:cNvSpPr>
            <a:spLocks noChangeAspect="1" noChangeArrowheads="1"/>
          </p:cNvSpPr>
          <p:nvPr/>
        </p:nvSpPr>
        <p:spPr bwMode="auto">
          <a:xfrm>
            <a:off x="50800" y="-2947988"/>
            <a:ext cx="4714875" cy="614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r="39679"/>
          <a:stretch/>
        </p:blipFill>
        <p:spPr bwMode="auto">
          <a:xfrm>
            <a:off x="7452320" y="3166666"/>
            <a:ext cx="1383854" cy="29812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2499" y="3293169"/>
            <a:ext cx="1965184" cy="29507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35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masterpiece: Fiona Cairns, stands next to the wedding cake that she and her team made for Prince William and his wife Kate, Duchess of Cambridge, in the Picture Gallery of Buckingham Pa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48" y="260648"/>
            <a:ext cx="7776864" cy="631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7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liparts.co/cliparts/8cG/bbr/8cGbbrq4i.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588" y1="37805" x2="2588" y2="37805"/>
                        <a14:foregroundMark x1="3529" y1="46341" x2="3529" y2="46341"/>
                        <a14:foregroundMark x1="7294" y1="54634" x2="7294" y2="54634"/>
                        <a14:foregroundMark x1="12000" y1="69268" x2="12000" y2="69268"/>
                        <a14:foregroundMark x1="50588" y1="62439" x2="50588" y2="62439"/>
                        <a14:foregroundMark x1="49647" y1="45610" x2="49647" y2="45610"/>
                        <a14:foregroundMark x1="49882" y1="44878" x2="50824" y2="16585"/>
                        <a14:foregroundMark x1="40706" y1="23415" x2="40706" y2="23415"/>
                        <a14:foregroundMark x1="31059" y1="23171" x2="31059" y2="23171"/>
                        <a14:foregroundMark x1="16706" y1="20000" x2="16706" y2="20000"/>
                        <a14:foregroundMark x1="25412" y1="20976" x2="25412" y2="20976"/>
                        <a14:foregroundMark x1="10588" y1="24390" x2="10588" y2="24390"/>
                        <a14:foregroundMark x1="5882" y1="30488" x2="5882" y2="30488"/>
                        <a14:foregroundMark x1="18353" y1="89512" x2="88471" y2="89268"/>
                        <a14:foregroundMark x1="38353" y1="87317" x2="64706" y2="85854"/>
                        <a14:foregroundMark x1="22588" y1="94634" x2="73647" y2="94146"/>
                        <a14:foregroundMark x1="88706" y1="66829" x2="88706" y2="66829"/>
                        <a14:foregroundMark x1="90824" y1="52439" x2="90824" y2="52439"/>
                        <a14:foregroundMark x1="94824" y1="46829" x2="94824" y2="46829"/>
                        <a14:foregroundMark x1="96471" y1="36585" x2="96471" y2="36585"/>
                        <a14:foregroundMark x1="93412" y1="30488" x2="93412" y2="30488"/>
                        <a14:foregroundMark x1="88941" y1="23902" x2="88941" y2="23902"/>
                        <a14:foregroundMark x1="80706" y1="19024" x2="80706" y2="19024"/>
                        <a14:foregroundMark x1="74588" y1="19268" x2="74588" y2="19268"/>
                        <a14:foregroundMark x1="67294" y1="21463" x2="67294" y2="21463"/>
                        <a14:foregroundMark x1="61176" y1="21707" x2="61176" y2="21707"/>
                        <a14:foregroundMark x1="47529" y1="17561" x2="54588" y2="20488"/>
                      </a14:backgroundRemoval>
                    </a14:imgEffect>
                  </a14:imgLayer>
                </a14:imgProps>
              </a:ext>
              <a:ext uri="{28A0092B-C50C-407E-A947-70E740481C1C}">
                <a14:useLocalDpi xmlns:a14="http://schemas.microsoft.com/office/drawing/2010/main" val="0"/>
              </a:ext>
            </a:extLst>
          </a:blip>
          <a:srcRect/>
          <a:stretch>
            <a:fillRect/>
          </a:stretch>
        </p:blipFill>
        <p:spPr bwMode="auto">
          <a:xfrm rot="19909320">
            <a:off x="381599" y="279060"/>
            <a:ext cx="3761235" cy="36297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1322913">
            <a:off x="1593953" y="2259579"/>
            <a:ext cx="5699834" cy="3168352"/>
          </a:xfrm>
        </p:spPr>
        <p:txBody>
          <a:bodyPr>
            <a:noAutofit/>
          </a:bodyPr>
          <a:lstStyle/>
          <a:p>
            <a:r>
              <a:rPr lang="en-GB" sz="3600" b="1" i="1" dirty="0" smtClean="0">
                <a:solidFill>
                  <a:srgbClr val="FF0000"/>
                </a:solidFill>
                <a:latin typeface="Century Gothic" pitchFamily="34" charset="0"/>
              </a:rPr>
              <a:t>Thank you </a:t>
            </a:r>
            <a:br>
              <a:rPr lang="en-GB" sz="3600" b="1" i="1" dirty="0" smtClean="0">
                <a:solidFill>
                  <a:srgbClr val="FF0000"/>
                </a:solidFill>
                <a:latin typeface="Century Gothic" pitchFamily="34" charset="0"/>
              </a:rPr>
            </a:br>
            <a:r>
              <a:rPr lang="en-GB" sz="3600" b="1" i="1" dirty="0" smtClean="0">
                <a:solidFill>
                  <a:srgbClr val="FF0000"/>
                </a:solidFill>
                <a:latin typeface="Century Gothic" pitchFamily="34" charset="0"/>
              </a:rPr>
              <a:t>for listening to </a:t>
            </a:r>
            <a:br>
              <a:rPr lang="en-GB" sz="3600" b="1" i="1" dirty="0" smtClean="0">
                <a:solidFill>
                  <a:srgbClr val="FF0000"/>
                </a:solidFill>
                <a:latin typeface="Century Gothic" pitchFamily="34" charset="0"/>
              </a:rPr>
            </a:br>
            <a:r>
              <a:rPr lang="en-GB" sz="3600" b="1" i="1" dirty="0" smtClean="0">
                <a:solidFill>
                  <a:srgbClr val="FF0000"/>
                </a:solidFill>
                <a:latin typeface="Century Gothic" pitchFamily="34" charset="0"/>
              </a:rPr>
              <a:t>our presentation!</a:t>
            </a:r>
            <a:endParaRPr lang="en-GB" sz="3600" b="1" i="1" dirty="0">
              <a:solidFill>
                <a:srgbClr val="FF0000"/>
              </a:solidFill>
              <a:latin typeface="Century Gothic" pitchFamily="34" charset="0"/>
            </a:endParaRPr>
          </a:p>
        </p:txBody>
      </p:sp>
    </p:spTree>
    <p:extLst>
      <p:ext uri="{BB962C8B-B14F-4D97-AF65-F5344CB8AC3E}">
        <p14:creationId xmlns:p14="http://schemas.microsoft.com/office/powerpoint/2010/main" val="251364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1344" y="5920564"/>
            <a:ext cx="9123385" cy="895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5567363" algn="l"/>
              </a:tabLst>
            </a:pPr>
            <a:r>
              <a:rPr lang="en-GB" sz="6600" b="1" dirty="0" smtClean="0">
                <a:ln w="18415" cmpd="sng">
                  <a:solidFill>
                    <a:sysClr val="windowText" lastClr="000000"/>
                  </a:solidFill>
                  <a:prstDash val="solid"/>
                </a:ln>
                <a:solidFill>
                  <a:sysClr val="windowText" lastClr="000000"/>
                </a:solidFill>
              </a:rPr>
              <a:t>FAMILY TREE</a:t>
            </a:r>
            <a:endParaRPr lang="en-GB" sz="6600" b="1" dirty="0">
              <a:ln w="18415" cmpd="sng">
                <a:solidFill>
                  <a:sysClr val="windowText" lastClr="000000"/>
                </a:solidFill>
                <a:prstDash val="solid"/>
              </a:ln>
              <a:solidFill>
                <a:sysClr val="windowText" lastClr="000000"/>
              </a:solidFill>
            </a:endParaRPr>
          </a:p>
        </p:txBody>
      </p:sp>
      <p:sp>
        <p:nvSpPr>
          <p:cNvPr id="2" name="TextBox 1"/>
          <p:cNvSpPr txBox="1"/>
          <p:nvPr/>
        </p:nvSpPr>
        <p:spPr>
          <a:xfrm>
            <a:off x="2845606" y="376109"/>
            <a:ext cx="1440160" cy="253916"/>
          </a:xfrm>
          <a:prstGeom prst="rect">
            <a:avLst/>
          </a:prstGeom>
          <a:noFill/>
        </p:spPr>
        <p:txBody>
          <a:bodyPr wrap="square" rtlCol="0">
            <a:spAutoFit/>
          </a:bodyPr>
          <a:lstStyle/>
          <a:p>
            <a:pPr algn="ctr"/>
            <a:r>
              <a:rPr lang="en-GB" sz="1050" b="1" dirty="0" smtClean="0">
                <a:solidFill>
                  <a:srgbClr val="C00000"/>
                </a:solidFill>
                <a:latin typeface="Century Gothic" panose="020B0502020202020204" pitchFamily="34" charset="0"/>
              </a:rPr>
              <a:t>Queen Elizabeth II</a:t>
            </a:r>
            <a:endParaRPr lang="en-GB" sz="1050" b="1" dirty="0">
              <a:solidFill>
                <a:srgbClr val="C00000"/>
              </a:solidFill>
              <a:latin typeface="Century Gothic" panose="020B0502020202020204" pitchFamily="34" charset="0"/>
            </a:endParaRPr>
          </a:p>
        </p:txBody>
      </p:sp>
      <p:sp>
        <p:nvSpPr>
          <p:cNvPr id="6" name="TextBox 5"/>
          <p:cNvSpPr txBox="1"/>
          <p:nvPr/>
        </p:nvSpPr>
        <p:spPr>
          <a:xfrm>
            <a:off x="4825471" y="362253"/>
            <a:ext cx="1870448" cy="253916"/>
          </a:xfrm>
          <a:prstGeom prst="rect">
            <a:avLst/>
          </a:prstGeom>
          <a:noFill/>
        </p:spPr>
        <p:txBody>
          <a:bodyPr wrap="square" rtlCol="0">
            <a:spAutoFit/>
          </a:bodyPr>
          <a:lstStyle/>
          <a:p>
            <a:pPr algn="ctr"/>
            <a:r>
              <a:rPr lang="en-GB" sz="1050" b="1" dirty="0" smtClean="0">
                <a:latin typeface="Century Gothic" panose="020B0502020202020204" pitchFamily="34" charset="0"/>
              </a:rPr>
              <a:t>Philip, Duke of Edinburgh</a:t>
            </a:r>
            <a:endParaRPr lang="en-GB" sz="1050" b="1" dirty="0">
              <a:latin typeface="Century Gothic" panose="020B0502020202020204" pitchFamily="34" charset="0"/>
            </a:endParaRPr>
          </a:p>
        </p:txBody>
      </p:sp>
      <p:pic>
        <p:nvPicPr>
          <p:cNvPr id="1026" name="Picture 2" descr="http://t0.gstatic.com/images?q=tbn:ANd9GcQri6CHSjKl2smAxlzm6LE6GEyeyIMw7UCTJx5lbajMRlkVP4f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4088" y="136700"/>
            <a:ext cx="347058" cy="519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vyseniorswork.com/wp-content/uploads/2012/01/queen_elizabeth_ii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9796" y="162356"/>
            <a:ext cx="333152" cy="47145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2672078" y="706639"/>
            <a:ext cx="4195539" cy="2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26" idx="2"/>
          </p:cNvCxnSpPr>
          <p:nvPr/>
        </p:nvCxnSpPr>
        <p:spPr>
          <a:xfrm>
            <a:off x="6867617" y="656637"/>
            <a:ext cx="0" cy="50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28965" y="706639"/>
            <a:ext cx="0" cy="51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77981" y="750614"/>
            <a:ext cx="6079515" cy="7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77981" y="758121"/>
            <a:ext cx="0" cy="87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57496" y="758121"/>
            <a:ext cx="0" cy="123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00701" y="765664"/>
            <a:ext cx="0" cy="123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31911" y="758121"/>
            <a:ext cx="0" cy="191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109929" y="779617"/>
            <a:ext cx="936104" cy="577081"/>
          </a:xfrm>
          <a:prstGeom prst="rect">
            <a:avLst/>
          </a:prstGeom>
          <a:noFill/>
        </p:spPr>
        <p:txBody>
          <a:bodyPr wrap="square" rtlCol="0">
            <a:spAutoFit/>
          </a:bodyPr>
          <a:lstStyle/>
          <a:p>
            <a:pPr algn="ctr"/>
            <a:r>
              <a:rPr lang="en-GB" sz="1050" b="1" dirty="0" smtClean="0">
                <a:solidFill>
                  <a:schemeClr val="accent5"/>
                </a:solidFill>
                <a:latin typeface="Century Gothic" panose="020B0502020202020204" pitchFamily="34" charset="0"/>
              </a:rPr>
              <a:t>Charles, Prince of Wales</a:t>
            </a:r>
            <a:endParaRPr lang="en-GB" sz="1050" b="1" dirty="0">
              <a:solidFill>
                <a:schemeClr val="accent5"/>
              </a:solidFill>
              <a:latin typeface="Century Gothic" panose="020B0502020202020204" pitchFamily="34" charset="0"/>
            </a:endParaRPr>
          </a:p>
        </p:txBody>
      </p:sp>
      <p:sp>
        <p:nvSpPr>
          <p:cNvPr id="42" name="TextBox 41"/>
          <p:cNvSpPr txBox="1"/>
          <p:nvPr/>
        </p:nvSpPr>
        <p:spPr>
          <a:xfrm>
            <a:off x="3671872" y="878928"/>
            <a:ext cx="720079" cy="577081"/>
          </a:xfrm>
          <a:prstGeom prst="rect">
            <a:avLst/>
          </a:prstGeom>
          <a:noFill/>
        </p:spPr>
        <p:txBody>
          <a:bodyPr wrap="square" rtlCol="0">
            <a:spAutoFit/>
          </a:bodyPr>
          <a:lstStyle/>
          <a:p>
            <a:pPr algn="ctr"/>
            <a:r>
              <a:rPr lang="en-GB" sz="1050" b="1" dirty="0" smtClean="0">
                <a:latin typeface="Century Gothic" panose="020B0502020202020204" pitchFamily="34" charset="0"/>
              </a:rPr>
              <a:t>Anne, Princess Royal</a:t>
            </a:r>
            <a:endParaRPr lang="en-GB" sz="1050" b="1" dirty="0">
              <a:latin typeface="Century Gothic" panose="020B0502020202020204" pitchFamily="34" charset="0"/>
            </a:endParaRPr>
          </a:p>
        </p:txBody>
      </p:sp>
      <p:sp>
        <p:nvSpPr>
          <p:cNvPr id="44" name="TextBox 43"/>
          <p:cNvSpPr txBox="1"/>
          <p:nvPr/>
        </p:nvSpPr>
        <p:spPr>
          <a:xfrm>
            <a:off x="5277866" y="839592"/>
            <a:ext cx="864096" cy="577081"/>
          </a:xfrm>
          <a:prstGeom prst="rect">
            <a:avLst/>
          </a:prstGeom>
          <a:noFill/>
        </p:spPr>
        <p:txBody>
          <a:bodyPr wrap="square" rtlCol="0">
            <a:spAutoFit/>
          </a:bodyPr>
          <a:lstStyle/>
          <a:p>
            <a:pPr algn="ctr"/>
            <a:r>
              <a:rPr lang="en-GB" sz="1050" b="1" dirty="0" smtClean="0">
                <a:latin typeface="Century Gothic" panose="020B0502020202020204" pitchFamily="34" charset="0"/>
              </a:rPr>
              <a:t>Andrew, Duke of York</a:t>
            </a:r>
            <a:endParaRPr lang="en-GB" sz="1050" b="1" dirty="0">
              <a:latin typeface="Century Gothic" panose="020B0502020202020204" pitchFamily="34" charset="0"/>
            </a:endParaRPr>
          </a:p>
        </p:txBody>
      </p:sp>
      <p:sp>
        <p:nvSpPr>
          <p:cNvPr id="49" name="TextBox 48"/>
          <p:cNvSpPr txBox="1"/>
          <p:nvPr/>
        </p:nvSpPr>
        <p:spPr>
          <a:xfrm>
            <a:off x="7231680" y="824954"/>
            <a:ext cx="864096" cy="577081"/>
          </a:xfrm>
          <a:prstGeom prst="rect">
            <a:avLst/>
          </a:prstGeom>
          <a:noFill/>
        </p:spPr>
        <p:txBody>
          <a:bodyPr wrap="square" rtlCol="0">
            <a:spAutoFit/>
          </a:bodyPr>
          <a:lstStyle/>
          <a:p>
            <a:pPr algn="ctr"/>
            <a:r>
              <a:rPr lang="en-GB" sz="1050" b="1" dirty="0" smtClean="0">
                <a:latin typeface="Century Gothic" panose="020B0502020202020204" pitchFamily="34" charset="0"/>
              </a:rPr>
              <a:t>Edward, Earl of Wessex</a:t>
            </a:r>
            <a:endParaRPr lang="en-GB" sz="1050" b="1" dirty="0">
              <a:latin typeface="Century Gothic" panose="020B0502020202020204" pitchFamily="34" charset="0"/>
            </a:endParaRPr>
          </a:p>
        </p:txBody>
      </p:sp>
      <p:cxnSp>
        <p:nvCxnSpPr>
          <p:cNvPr id="53" name="Straight Connector 52"/>
          <p:cNvCxnSpPr/>
          <p:nvPr/>
        </p:nvCxnSpPr>
        <p:spPr>
          <a:xfrm>
            <a:off x="954239" y="1176702"/>
            <a:ext cx="31137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8884" y="765341"/>
            <a:ext cx="950986" cy="577081"/>
          </a:xfrm>
          <a:prstGeom prst="rect">
            <a:avLst/>
          </a:prstGeom>
          <a:noFill/>
        </p:spPr>
        <p:txBody>
          <a:bodyPr wrap="square" rtlCol="0">
            <a:spAutoFit/>
          </a:bodyPr>
          <a:lstStyle/>
          <a:p>
            <a:pPr algn="ctr"/>
            <a:r>
              <a:rPr lang="en-GB" sz="1050" dirty="0" smtClean="0">
                <a:latin typeface="Century Gothic" panose="020B0502020202020204" pitchFamily="34" charset="0"/>
              </a:rPr>
              <a:t>Diana, Princess of Wales</a:t>
            </a:r>
            <a:endParaRPr lang="en-GB" sz="1050" dirty="0">
              <a:latin typeface="Century Gothic" panose="020B0502020202020204" pitchFamily="34" charset="0"/>
            </a:endParaRPr>
          </a:p>
        </p:txBody>
      </p:sp>
      <p:sp>
        <p:nvSpPr>
          <p:cNvPr id="64" name="TextBox 63"/>
          <p:cNvSpPr txBox="1"/>
          <p:nvPr/>
        </p:nvSpPr>
        <p:spPr>
          <a:xfrm>
            <a:off x="1946538" y="779617"/>
            <a:ext cx="939209" cy="577081"/>
          </a:xfrm>
          <a:prstGeom prst="rect">
            <a:avLst/>
          </a:prstGeom>
          <a:noFill/>
        </p:spPr>
        <p:txBody>
          <a:bodyPr wrap="square" rtlCol="0">
            <a:spAutoFit/>
          </a:bodyPr>
          <a:lstStyle/>
          <a:p>
            <a:pPr algn="ctr"/>
            <a:r>
              <a:rPr lang="en-GB" sz="1050" dirty="0" smtClean="0">
                <a:latin typeface="Century Gothic" panose="020B0502020202020204" pitchFamily="34" charset="0"/>
              </a:rPr>
              <a:t>Camilla, Duchess of Cornwall</a:t>
            </a:r>
            <a:endParaRPr lang="en-GB" sz="1050" dirty="0">
              <a:latin typeface="Century Gothic" panose="020B0502020202020204" pitchFamily="34" charset="0"/>
            </a:endParaRPr>
          </a:p>
        </p:txBody>
      </p:sp>
      <p:cxnSp>
        <p:nvCxnSpPr>
          <p:cNvPr id="73" name="Straight Connector 72"/>
          <p:cNvCxnSpPr/>
          <p:nvPr/>
        </p:nvCxnSpPr>
        <p:spPr>
          <a:xfrm>
            <a:off x="1860680" y="1168522"/>
            <a:ext cx="2097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098858" y="1178624"/>
            <a:ext cx="514" cy="229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274366" y="1287801"/>
            <a:ext cx="2097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891283" y="889610"/>
            <a:ext cx="752040" cy="577081"/>
          </a:xfrm>
          <a:prstGeom prst="rect">
            <a:avLst/>
          </a:prstGeom>
          <a:noFill/>
        </p:spPr>
        <p:txBody>
          <a:bodyPr wrap="square" rtlCol="0">
            <a:spAutoFit/>
          </a:bodyPr>
          <a:lstStyle/>
          <a:p>
            <a:pPr algn="ctr"/>
            <a:r>
              <a:rPr lang="en-GB" sz="1050" dirty="0" smtClean="0">
                <a:latin typeface="Century Gothic" panose="020B0502020202020204" pitchFamily="34" charset="0"/>
              </a:rPr>
              <a:t>Captain Mark Phillips</a:t>
            </a:r>
            <a:endParaRPr lang="en-GB" sz="1050" dirty="0">
              <a:latin typeface="Century Gothic" panose="020B0502020202020204" pitchFamily="34" charset="0"/>
            </a:endParaRPr>
          </a:p>
        </p:txBody>
      </p:sp>
      <p:cxnSp>
        <p:nvCxnSpPr>
          <p:cNvPr id="85" name="Straight Connector 84"/>
          <p:cNvCxnSpPr/>
          <p:nvPr/>
        </p:nvCxnSpPr>
        <p:spPr>
          <a:xfrm>
            <a:off x="3505102" y="1287801"/>
            <a:ext cx="25063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371362" y="830371"/>
            <a:ext cx="856620" cy="738664"/>
          </a:xfrm>
          <a:prstGeom prst="rect">
            <a:avLst/>
          </a:prstGeom>
          <a:noFill/>
        </p:spPr>
        <p:txBody>
          <a:bodyPr wrap="square" rtlCol="0">
            <a:spAutoFit/>
          </a:bodyPr>
          <a:lstStyle/>
          <a:p>
            <a:pPr algn="ctr"/>
            <a:r>
              <a:rPr lang="en-GB" sz="1050" dirty="0" smtClean="0">
                <a:latin typeface="Century Gothic" panose="020B0502020202020204" pitchFamily="34" charset="0"/>
              </a:rPr>
              <a:t>Vice-Admiral Timothy Laurence</a:t>
            </a:r>
            <a:endParaRPr lang="en-GB" sz="1050" dirty="0">
              <a:latin typeface="Century Gothic" panose="020B0502020202020204" pitchFamily="34" charset="0"/>
            </a:endParaRPr>
          </a:p>
        </p:txBody>
      </p:sp>
      <p:sp>
        <p:nvSpPr>
          <p:cNvPr id="92" name="TextBox 91"/>
          <p:cNvSpPr txBox="1"/>
          <p:nvPr/>
        </p:nvSpPr>
        <p:spPr>
          <a:xfrm>
            <a:off x="6209667" y="804868"/>
            <a:ext cx="757729" cy="577081"/>
          </a:xfrm>
          <a:prstGeom prst="rect">
            <a:avLst/>
          </a:prstGeom>
          <a:noFill/>
        </p:spPr>
        <p:txBody>
          <a:bodyPr wrap="square" rtlCol="0">
            <a:spAutoFit/>
          </a:bodyPr>
          <a:lstStyle/>
          <a:p>
            <a:pPr algn="ctr"/>
            <a:r>
              <a:rPr lang="en-GB" sz="1050" dirty="0" smtClean="0">
                <a:latin typeface="Century Gothic" panose="020B0502020202020204" pitchFamily="34" charset="0"/>
              </a:rPr>
              <a:t>Sarah, Duchess of York</a:t>
            </a:r>
            <a:endParaRPr lang="en-GB" sz="1050" dirty="0">
              <a:latin typeface="Century Gothic" panose="020B0502020202020204" pitchFamily="34" charset="0"/>
            </a:endParaRPr>
          </a:p>
        </p:txBody>
      </p:sp>
      <p:cxnSp>
        <p:nvCxnSpPr>
          <p:cNvPr id="94" name="Straight Connector 93"/>
          <p:cNvCxnSpPr/>
          <p:nvPr/>
        </p:nvCxnSpPr>
        <p:spPr>
          <a:xfrm>
            <a:off x="6018909" y="1100358"/>
            <a:ext cx="285812" cy="7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138703" y="1100358"/>
            <a:ext cx="0" cy="327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948749" y="1128132"/>
            <a:ext cx="2184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069900" y="804868"/>
            <a:ext cx="915297" cy="577081"/>
          </a:xfrm>
          <a:prstGeom prst="rect">
            <a:avLst/>
          </a:prstGeom>
          <a:noFill/>
        </p:spPr>
        <p:txBody>
          <a:bodyPr wrap="square" rtlCol="0">
            <a:spAutoFit/>
          </a:bodyPr>
          <a:lstStyle/>
          <a:p>
            <a:pPr algn="ctr"/>
            <a:r>
              <a:rPr lang="en-GB" sz="1050" dirty="0" smtClean="0">
                <a:latin typeface="Century Gothic" panose="020B0502020202020204" pitchFamily="34" charset="0"/>
              </a:rPr>
              <a:t>Sophie, Countess of Wessex</a:t>
            </a:r>
            <a:endParaRPr lang="en-GB" sz="1050" dirty="0">
              <a:latin typeface="Century Gothic" panose="020B0502020202020204" pitchFamily="34" charset="0"/>
            </a:endParaRPr>
          </a:p>
        </p:txBody>
      </p:sp>
      <p:sp>
        <p:nvSpPr>
          <p:cNvPr id="106" name="TextBox 105"/>
          <p:cNvSpPr txBox="1"/>
          <p:nvPr/>
        </p:nvSpPr>
        <p:spPr>
          <a:xfrm>
            <a:off x="92023" y="1564861"/>
            <a:ext cx="928293" cy="577081"/>
          </a:xfrm>
          <a:prstGeom prst="rect">
            <a:avLst/>
          </a:prstGeom>
          <a:noFill/>
        </p:spPr>
        <p:txBody>
          <a:bodyPr wrap="square" rtlCol="0">
            <a:spAutoFit/>
          </a:bodyPr>
          <a:lstStyle/>
          <a:p>
            <a:pPr algn="ctr"/>
            <a:r>
              <a:rPr lang="en-GB" sz="1050" b="1" dirty="0" smtClean="0">
                <a:solidFill>
                  <a:schemeClr val="tx2">
                    <a:lumMod val="60000"/>
                    <a:lumOff val="40000"/>
                  </a:schemeClr>
                </a:solidFill>
                <a:latin typeface="Century Gothic" panose="020B0502020202020204" pitchFamily="34" charset="0"/>
              </a:rPr>
              <a:t>William, Duke of Cambridge</a:t>
            </a:r>
            <a:endParaRPr lang="en-GB" sz="1050" b="1" dirty="0">
              <a:solidFill>
                <a:schemeClr val="tx2">
                  <a:lumMod val="60000"/>
                  <a:lumOff val="40000"/>
                </a:schemeClr>
              </a:solidFill>
              <a:latin typeface="Century Gothic" panose="020B0502020202020204" pitchFamily="34" charset="0"/>
            </a:endParaRPr>
          </a:p>
        </p:txBody>
      </p:sp>
      <p:sp>
        <p:nvSpPr>
          <p:cNvPr id="107" name="TextBox 106"/>
          <p:cNvSpPr txBox="1"/>
          <p:nvPr/>
        </p:nvSpPr>
        <p:spPr>
          <a:xfrm>
            <a:off x="1710062" y="1522637"/>
            <a:ext cx="966310" cy="738664"/>
          </a:xfrm>
          <a:prstGeom prst="rect">
            <a:avLst/>
          </a:prstGeom>
          <a:noFill/>
        </p:spPr>
        <p:txBody>
          <a:bodyPr wrap="square" rtlCol="0">
            <a:spAutoFit/>
          </a:bodyPr>
          <a:lstStyle/>
          <a:p>
            <a:pPr algn="ctr"/>
            <a:r>
              <a:rPr lang="en-GB" sz="1050" b="1" dirty="0" smtClean="0">
                <a:solidFill>
                  <a:srgbClr val="00B050"/>
                </a:solidFill>
                <a:latin typeface="Century Gothic" panose="020B0502020202020204" pitchFamily="34" charset="0"/>
              </a:rPr>
              <a:t>Harry, Prince Henry of Wales</a:t>
            </a:r>
            <a:endParaRPr lang="en-GB" sz="1050" b="1" dirty="0">
              <a:solidFill>
                <a:srgbClr val="00B050"/>
              </a:solidFill>
              <a:latin typeface="Century Gothic" panose="020B0502020202020204" pitchFamily="34" charset="0"/>
            </a:endParaRPr>
          </a:p>
        </p:txBody>
      </p:sp>
      <p:cxnSp>
        <p:nvCxnSpPr>
          <p:cNvPr id="103" name="Straight Connector 102"/>
          <p:cNvCxnSpPr/>
          <p:nvPr/>
        </p:nvCxnSpPr>
        <p:spPr>
          <a:xfrm flipV="1">
            <a:off x="534854" y="1406352"/>
            <a:ext cx="1663071"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534854" y="1406353"/>
            <a:ext cx="1" cy="189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2197925" y="1403738"/>
            <a:ext cx="403" cy="150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93007" y="1873182"/>
            <a:ext cx="178570" cy="1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965886" y="1558312"/>
            <a:ext cx="961001" cy="577081"/>
          </a:xfrm>
          <a:prstGeom prst="rect">
            <a:avLst/>
          </a:prstGeom>
          <a:noFill/>
        </p:spPr>
        <p:txBody>
          <a:bodyPr wrap="square" rtlCol="0">
            <a:spAutoFit/>
          </a:bodyPr>
          <a:lstStyle/>
          <a:p>
            <a:pPr algn="ctr"/>
            <a:r>
              <a:rPr lang="en-GB" sz="1050" dirty="0" smtClean="0">
                <a:latin typeface="Century Gothic" panose="020B0502020202020204" pitchFamily="34" charset="0"/>
              </a:rPr>
              <a:t>Kate, Duchess of Cambridge</a:t>
            </a:r>
            <a:endParaRPr lang="en-GB" sz="1050" dirty="0">
              <a:latin typeface="Century Gothic" panose="020B0502020202020204" pitchFamily="34" charset="0"/>
            </a:endParaRPr>
          </a:p>
        </p:txBody>
      </p:sp>
      <p:cxnSp>
        <p:nvCxnSpPr>
          <p:cNvPr id="126" name="Straight Connector 125"/>
          <p:cNvCxnSpPr/>
          <p:nvPr/>
        </p:nvCxnSpPr>
        <p:spPr>
          <a:xfrm flipH="1">
            <a:off x="982292" y="1885063"/>
            <a:ext cx="6654" cy="340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95831" y="2261301"/>
            <a:ext cx="924486" cy="577081"/>
          </a:xfrm>
          <a:prstGeom prst="rect">
            <a:avLst/>
          </a:prstGeom>
          <a:noFill/>
        </p:spPr>
        <p:txBody>
          <a:bodyPr wrap="square" rtlCol="0">
            <a:spAutoFit/>
          </a:bodyPr>
          <a:lstStyle/>
          <a:p>
            <a:pPr algn="ctr"/>
            <a:r>
              <a:rPr lang="en-GB" sz="1050" b="1" dirty="0" smtClean="0">
                <a:solidFill>
                  <a:schemeClr val="accent6">
                    <a:lumMod val="75000"/>
                  </a:schemeClr>
                </a:solidFill>
                <a:latin typeface="Century Gothic" panose="020B0502020202020204" pitchFamily="34" charset="0"/>
              </a:rPr>
              <a:t>Prince George of Cambridge</a:t>
            </a:r>
            <a:endParaRPr lang="en-GB" sz="1050" b="1" dirty="0">
              <a:solidFill>
                <a:schemeClr val="accent6">
                  <a:lumMod val="75000"/>
                </a:schemeClr>
              </a:solidFill>
              <a:latin typeface="Century Gothic" panose="020B0502020202020204" pitchFamily="34" charset="0"/>
            </a:endParaRPr>
          </a:p>
        </p:txBody>
      </p:sp>
      <p:sp>
        <p:nvSpPr>
          <p:cNvPr id="133" name="TextBox 132"/>
          <p:cNvSpPr txBox="1"/>
          <p:nvPr/>
        </p:nvSpPr>
        <p:spPr>
          <a:xfrm>
            <a:off x="925110" y="2285617"/>
            <a:ext cx="1002420" cy="577081"/>
          </a:xfrm>
          <a:prstGeom prst="rect">
            <a:avLst/>
          </a:prstGeom>
          <a:noFill/>
        </p:spPr>
        <p:txBody>
          <a:bodyPr wrap="square" rtlCol="0">
            <a:spAutoFit/>
          </a:bodyPr>
          <a:lstStyle/>
          <a:p>
            <a:pPr algn="ctr"/>
            <a:r>
              <a:rPr lang="en-GB" sz="1050" b="1" dirty="0" smtClean="0">
                <a:solidFill>
                  <a:srgbClr val="7030A0"/>
                </a:solidFill>
                <a:latin typeface="Century Gothic" panose="020B0502020202020204" pitchFamily="34" charset="0"/>
              </a:rPr>
              <a:t>Princess Charlotte of Cambridge</a:t>
            </a:r>
            <a:endParaRPr lang="en-GB" sz="1050" b="1" dirty="0">
              <a:solidFill>
                <a:srgbClr val="7030A0"/>
              </a:solidFill>
              <a:latin typeface="Century Gothic" panose="020B0502020202020204" pitchFamily="34" charset="0"/>
            </a:endParaRPr>
          </a:p>
        </p:txBody>
      </p:sp>
      <p:cxnSp>
        <p:nvCxnSpPr>
          <p:cNvPr id="134" name="Straight Connector 133"/>
          <p:cNvCxnSpPr/>
          <p:nvPr/>
        </p:nvCxnSpPr>
        <p:spPr>
          <a:xfrm>
            <a:off x="556169" y="2225522"/>
            <a:ext cx="8902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p:nvPr/>
        </p:nvCxnSpPr>
        <p:spPr>
          <a:xfrm flipV="1">
            <a:off x="555293" y="2225522"/>
            <a:ext cx="1752" cy="843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nvCxnSpPr>
        <p:spPr>
          <a:xfrm flipV="1">
            <a:off x="1446386" y="2225522"/>
            <a:ext cx="0" cy="88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3228986" y="1719319"/>
            <a:ext cx="671428" cy="415498"/>
          </a:xfrm>
          <a:prstGeom prst="rect">
            <a:avLst/>
          </a:prstGeom>
          <a:noFill/>
        </p:spPr>
        <p:txBody>
          <a:bodyPr wrap="square" rtlCol="0">
            <a:spAutoFit/>
          </a:bodyPr>
          <a:lstStyle/>
          <a:p>
            <a:pPr algn="ctr"/>
            <a:r>
              <a:rPr lang="en-GB" sz="1050" b="1" dirty="0" smtClean="0">
                <a:latin typeface="Century Gothic" panose="020B0502020202020204" pitchFamily="34" charset="0"/>
              </a:rPr>
              <a:t>Peter Phillips</a:t>
            </a:r>
            <a:endParaRPr lang="en-GB" sz="1050" b="1" dirty="0">
              <a:latin typeface="Century Gothic" panose="020B0502020202020204" pitchFamily="34" charset="0"/>
            </a:endParaRPr>
          </a:p>
        </p:txBody>
      </p:sp>
      <p:sp>
        <p:nvSpPr>
          <p:cNvPr id="143" name="TextBox 142"/>
          <p:cNvSpPr txBox="1"/>
          <p:nvPr/>
        </p:nvSpPr>
        <p:spPr>
          <a:xfrm>
            <a:off x="2572662" y="1708828"/>
            <a:ext cx="699929" cy="415498"/>
          </a:xfrm>
          <a:prstGeom prst="rect">
            <a:avLst/>
          </a:prstGeom>
          <a:noFill/>
        </p:spPr>
        <p:txBody>
          <a:bodyPr wrap="square" rtlCol="0">
            <a:spAutoFit/>
          </a:bodyPr>
          <a:lstStyle/>
          <a:p>
            <a:pPr algn="ctr"/>
            <a:r>
              <a:rPr lang="en-GB" sz="1050" dirty="0" smtClean="0">
                <a:latin typeface="Century Gothic" panose="020B0502020202020204" pitchFamily="34" charset="0"/>
              </a:rPr>
              <a:t>Autumn Phillips</a:t>
            </a:r>
            <a:endParaRPr lang="en-GB" sz="1050" dirty="0">
              <a:latin typeface="Century Gothic" panose="020B0502020202020204" pitchFamily="34" charset="0"/>
            </a:endParaRPr>
          </a:p>
        </p:txBody>
      </p:sp>
      <p:cxnSp>
        <p:nvCxnSpPr>
          <p:cNvPr id="144" name="Straight Connector 143"/>
          <p:cNvCxnSpPr/>
          <p:nvPr/>
        </p:nvCxnSpPr>
        <p:spPr>
          <a:xfrm>
            <a:off x="3179440" y="1934167"/>
            <a:ext cx="1326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a:off x="3235247" y="1934338"/>
            <a:ext cx="505" cy="299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2304820" y="2329000"/>
            <a:ext cx="864096" cy="253916"/>
          </a:xfrm>
          <a:prstGeom prst="rect">
            <a:avLst/>
          </a:prstGeom>
          <a:noFill/>
        </p:spPr>
        <p:txBody>
          <a:bodyPr wrap="square" rtlCol="0">
            <a:spAutoFit/>
          </a:bodyPr>
          <a:lstStyle/>
          <a:p>
            <a:pPr algn="ctr"/>
            <a:r>
              <a:rPr lang="en-GB" sz="1050" b="1" dirty="0" smtClean="0">
                <a:latin typeface="Century Gothic" panose="020B0502020202020204" pitchFamily="34" charset="0"/>
              </a:rPr>
              <a:t>Savannah</a:t>
            </a:r>
            <a:endParaRPr lang="en-GB" sz="1050" b="1" dirty="0">
              <a:latin typeface="Century Gothic" panose="020B0502020202020204" pitchFamily="34" charset="0"/>
            </a:endParaRPr>
          </a:p>
        </p:txBody>
      </p:sp>
      <p:sp>
        <p:nvSpPr>
          <p:cNvPr id="151" name="TextBox 150"/>
          <p:cNvSpPr txBox="1"/>
          <p:nvPr/>
        </p:nvSpPr>
        <p:spPr>
          <a:xfrm>
            <a:off x="3444206" y="2321269"/>
            <a:ext cx="534968" cy="253916"/>
          </a:xfrm>
          <a:prstGeom prst="rect">
            <a:avLst/>
          </a:prstGeom>
          <a:noFill/>
        </p:spPr>
        <p:txBody>
          <a:bodyPr wrap="square" rtlCol="0">
            <a:spAutoFit/>
          </a:bodyPr>
          <a:lstStyle/>
          <a:p>
            <a:pPr algn="ctr"/>
            <a:r>
              <a:rPr lang="en-GB" sz="1050" b="1" dirty="0" smtClean="0">
                <a:latin typeface="Century Gothic" panose="020B0502020202020204" pitchFamily="34" charset="0"/>
              </a:rPr>
              <a:t>Isla</a:t>
            </a:r>
            <a:endParaRPr lang="en-GB" sz="1050" b="1" dirty="0">
              <a:latin typeface="Century Gothic" panose="020B0502020202020204" pitchFamily="34" charset="0"/>
            </a:endParaRPr>
          </a:p>
        </p:txBody>
      </p:sp>
      <p:cxnSp>
        <p:nvCxnSpPr>
          <p:cNvPr id="152" name="Straight Connector 151"/>
          <p:cNvCxnSpPr/>
          <p:nvPr/>
        </p:nvCxnSpPr>
        <p:spPr>
          <a:xfrm>
            <a:off x="2765521" y="2233614"/>
            <a:ext cx="9269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p:nvPr/>
        </p:nvCxnSpPr>
        <p:spPr>
          <a:xfrm flipV="1">
            <a:off x="3574071" y="1592889"/>
            <a:ext cx="0" cy="155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a:off x="3574071" y="1596293"/>
            <a:ext cx="817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p:nvPr/>
        </p:nvCxnSpPr>
        <p:spPr>
          <a:xfrm flipV="1">
            <a:off x="2765521" y="2233614"/>
            <a:ext cx="0" cy="137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p:cNvCxnSpPr/>
          <p:nvPr/>
        </p:nvCxnSpPr>
        <p:spPr>
          <a:xfrm flipV="1">
            <a:off x="3692450" y="2233614"/>
            <a:ext cx="0" cy="137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4391951" y="1592890"/>
            <a:ext cx="0" cy="251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058849" y="1771950"/>
            <a:ext cx="641176" cy="415498"/>
          </a:xfrm>
          <a:prstGeom prst="rect">
            <a:avLst/>
          </a:prstGeom>
          <a:noFill/>
        </p:spPr>
        <p:txBody>
          <a:bodyPr wrap="square" rtlCol="0">
            <a:spAutoFit/>
          </a:bodyPr>
          <a:lstStyle/>
          <a:p>
            <a:pPr algn="ctr"/>
            <a:r>
              <a:rPr lang="en-GB" sz="1050" b="1" dirty="0" smtClean="0">
                <a:latin typeface="Century Gothic" panose="020B0502020202020204" pitchFamily="34" charset="0"/>
              </a:rPr>
              <a:t>Zara Tindall</a:t>
            </a:r>
            <a:endParaRPr lang="en-GB" sz="1050" b="1" dirty="0">
              <a:latin typeface="Century Gothic" panose="020B0502020202020204" pitchFamily="34" charset="0"/>
            </a:endParaRPr>
          </a:p>
        </p:txBody>
      </p:sp>
      <p:cxnSp>
        <p:nvCxnSpPr>
          <p:cNvPr id="1070" name="Straight Connector 1069"/>
          <p:cNvCxnSpPr/>
          <p:nvPr/>
        </p:nvCxnSpPr>
        <p:spPr>
          <a:xfrm>
            <a:off x="4605941" y="2018131"/>
            <a:ext cx="115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Straight Connector 1073"/>
          <p:cNvCxnSpPr/>
          <p:nvPr/>
        </p:nvCxnSpPr>
        <p:spPr>
          <a:xfrm>
            <a:off x="4663565" y="2019076"/>
            <a:ext cx="0" cy="302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4663565" y="1783063"/>
            <a:ext cx="591168" cy="415498"/>
          </a:xfrm>
          <a:prstGeom prst="rect">
            <a:avLst/>
          </a:prstGeom>
          <a:noFill/>
        </p:spPr>
        <p:txBody>
          <a:bodyPr wrap="square" rtlCol="0">
            <a:spAutoFit/>
          </a:bodyPr>
          <a:lstStyle/>
          <a:p>
            <a:pPr algn="ctr"/>
            <a:r>
              <a:rPr lang="en-GB" sz="1050" dirty="0" smtClean="0">
                <a:latin typeface="Century Gothic" panose="020B0502020202020204" pitchFamily="34" charset="0"/>
              </a:rPr>
              <a:t>Mike Tindall</a:t>
            </a:r>
            <a:endParaRPr lang="en-GB" sz="1050" dirty="0">
              <a:latin typeface="Century Gothic" panose="020B0502020202020204" pitchFamily="34" charset="0"/>
            </a:endParaRPr>
          </a:p>
        </p:txBody>
      </p:sp>
      <p:sp>
        <p:nvSpPr>
          <p:cNvPr id="192" name="TextBox 191"/>
          <p:cNvSpPr txBox="1"/>
          <p:nvPr/>
        </p:nvSpPr>
        <p:spPr>
          <a:xfrm>
            <a:off x="4180230" y="2292929"/>
            <a:ext cx="964883" cy="253916"/>
          </a:xfrm>
          <a:prstGeom prst="rect">
            <a:avLst/>
          </a:prstGeom>
          <a:noFill/>
        </p:spPr>
        <p:txBody>
          <a:bodyPr wrap="square" rtlCol="0">
            <a:spAutoFit/>
          </a:bodyPr>
          <a:lstStyle/>
          <a:p>
            <a:pPr algn="ctr"/>
            <a:r>
              <a:rPr lang="en-GB" sz="1050" b="1" dirty="0" smtClean="0">
                <a:latin typeface="Century Gothic" panose="020B0502020202020204" pitchFamily="34" charset="0"/>
              </a:rPr>
              <a:t>Mia Grace</a:t>
            </a:r>
            <a:endParaRPr lang="en-GB" sz="1050" b="1" dirty="0">
              <a:latin typeface="Century Gothic" panose="020B0502020202020204" pitchFamily="34" charset="0"/>
            </a:endParaRPr>
          </a:p>
        </p:txBody>
      </p:sp>
      <p:sp>
        <p:nvSpPr>
          <p:cNvPr id="193" name="TextBox 192"/>
          <p:cNvSpPr txBox="1"/>
          <p:nvPr/>
        </p:nvSpPr>
        <p:spPr>
          <a:xfrm>
            <a:off x="5267880" y="1494522"/>
            <a:ext cx="864096" cy="577081"/>
          </a:xfrm>
          <a:prstGeom prst="rect">
            <a:avLst/>
          </a:prstGeom>
          <a:noFill/>
        </p:spPr>
        <p:txBody>
          <a:bodyPr wrap="square" rtlCol="0">
            <a:spAutoFit/>
          </a:bodyPr>
          <a:lstStyle/>
          <a:p>
            <a:pPr algn="ctr"/>
            <a:r>
              <a:rPr lang="en-GB" sz="1050" b="1" dirty="0" smtClean="0">
                <a:latin typeface="Century Gothic" panose="020B0502020202020204" pitchFamily="34" charset="0"/>
              </a:rPr>
              <a:t>Princess Beatrice of York</a:t>
            </a:r>
            <a:endParaRPr lang="en-GB" sz="1050" b="1" dirty="0">
              <a:latin typeface="Century Gothic" panose="020B0502020202020204" pitchFamily="34" charset="0"/>
            </a:endParaRPr>
          </a:p>
        </p:txBody>
      </p:sp>
      <p:sp>
        <p:nvSpPr>
          <p:cNvPr id="194" name="TextBox 193"/>
          <p:cNvSpPr txBox="1"/>
          <p:nvPr/>
        </p:nvSpPr>
        <p:spPr>
          <a:xfrm>
            <a:off x="6051195" y="1469330"/>
            <a:ext cx="795849" cy="577081"/>
          </a:xfrm>
          <a:prstGeom prst="rect">
            <a:avLst/>
          </a:prstGeom>
          <a:noFill/>
        </p:spPr>
        <p:txBody>
          <a:bodyPr wrap="square" rtlCol="0">
            <a:spAutoFit/>
          </a:bodyPr>
          <a:lstStyle/>
          <a:p>
            <a:pPr algn="ctr"/>
            <a:r>
              <a:rPr lang="en-GB" sz="1050" b="1" dirty="0" smtClean="0">
                <a:latin typeface="Century Gothic" panose="020B0502020202020204" pitchFamily="34" charset="0"/>
              </a:rPr>
              <a:t>Princess Eugenie of York</a:t>
            </a:r>
            <a:endParaRPr lang="en-GB" sz="1050" b="1" dirty="0">
              <a:latin typeface="Century Gothic" panose="020B0502020202020204" pitchFamily="34" charset="0"/>
            </a:endParaRPr>
          </a:p>
        </p:txBody>
      </p:sp>
      <p:cxnSp>
        <p:nvCxnSpPr>
          <p:cNvPr id="1077" name="Straight Connector 1076"/>
          <p:cNvCxnSpPr/>
          <p:nvPr/>
        </p:nvCxnSpPr>
        <p:spPr>
          <a:xfrm flipV="1">
            <a:off x="5700701" y="1416673"/>
            <a:ext cx="0" cy="111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p:cNvCxnSpPr/>
          <p:nvPr/>
        </p:nvCxnSpPr>
        <p:spPr>
          <a:xfrm flipV="1">
            <a:off x="6455180" y="1423069"/>
            <a:ext cx="0" cy="65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1" name="Straight Connector 1080"/>
          <p:cNvCxnSpPr/>
          <p:nvPr/>
        </p:nvCxnSpPr>
        <p:spPr>
          <a:xfrm>
            <a:off x="5700701" y="1423069"/>
            <a:ext cx="754479" cy="5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8057987" y="1122693"/>
            <a:ext cx="0" cy="332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533242" y="1451397"/>
            <a:ext cx="1049490" cy="2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a:off x="7533242" y="1451397"/>
            <a:ext cx="0" cy="184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82732" y="1453588"/>
            <a:ext cx="0" cy="161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6927566" y="1552639"/>
            <a:ext cx="1142334" cy="415498"/>
          </a:xfrm>
          <a:prstGeom prst="rect">
            <a:avLst/>
          </a:prstGeom>
          <a:noFill/>
        </p:spPr>
        <p:txBody>
          <a:bodyPr wrap="square" rtlCol="0">
            <a:spAutoFit/>
          </a:bodyPr>
          <a:lstStyle/>
          <a:p>
            <a:pPr algn="ctr"/>
            <a:r>
              <a:rPr lang="en-GB" sz="1050" b="1" dirty="0" smtClean="0">
                <a:latin typeface="Century Gothic" panose="020B0502020202020204" pitchFamily="34" charset="0"/>
              </a:rPr>
              <a:t>Louise, Lady Louise Windsor</a:t>
            </a:r>
            <a:endParaRPr lang="en-GB" sz="1050" b="1" dirty="0">
              <a:latin typeface="Century Gothic" panose="020B0502020202020204" pitchFamily="34" charset="0"/>
            </a:endParaRPr>
          </a:p>
        </p:txBody>
      </p:sp>
      <p:sp>
        <p:nvSpPr>
          <p:cNvPr id="212" name="TextBox 211"/>
          <p:cNvSpPr txBox="1"/>
          <p:nvPr/>
        </p:nvSpPr>
        <p:spPr>
          <a:xfrm>
            <a:off x="8199001" y="1528249"/>
            <a:ext cx="777240" cy="577081"/>
          </a:xfrm>
          <a:prstGeom prst="rect">
            <a:avLst/>
          </a:prstGeom>
          <a:noFill/>
        </p:spPr>
        <p:txBody>
          <a:bodyPr wrap="square" rtlCol="0">
            <a:spAutoFit/>
          </a:bodyPr>
          <a:lstStyle/>
          <a:p>
            <a:pPr algn="ctr"/>
            <a:r>
              <a:rPr lang="en-GB" sz="1050" b="1" dirty="0" smtClean="0">
                <a:latin typeface="Century Gothic" panose="020B0502020202020204" pitchFamily="34" charset="0"/>
              </a:rPr>
              <a:t>James, Viscount Severn</a:t>
            </a:r>
            <a:endParaRPr lang="en-GB" sz="1050" b="1" dirty="0">
              <a:latin typeface="Century Gothic" panose="020B0502020202020204" pitchFamily="34" charset="0"/>
            </a:endParaRPr>
          </a:p>
        </p:txBody>
      </p:sp>
      <p:cxnSp>
        <p:nvCxnSpPr>
          <p:cNvPr id="41" name="Straight Connector 40"/>
          <p:cNvCxnSpPr>
            <a:stCxn id="1028" idx="2"/>
          </p:cNvCxnSpPr>
          <p:nvPr/>
        </p:nvCxnSpPr>
        <p:spPr>
          <a:xfrm flipH="1">
            <a:off x="2672078" y="633814"/>
            <a:ext cx="4294" cy="72825"/>
          </a:xfrm>
          <a:prstGeom prst="line">
            <a:avLst/>
          </a:prstGeom>
        </p:spPr>
        <p:style>
          <a:lnRef idx="1">
            <a:schemeClr val="dk1"/>
          </a:lnRef>
          <a:fillRef idx="0">
            <a:schemeClr val="dk1"/>
          </a:fillRef>
          <a:effectRef idx="0">
            <a:schemeClr val="dk1"/>
          </a:effectRef>
          <a:fontRef idx="minor">
            <a:schemeClr val="tx1"/>
          </a:fontRef>
        </p:style>
      </p:cxnSp>
      <p:cxnSp>
        <p:nvCxnSpPr>
          <p:cNvPr id="267" name="Straight Connector 266"/>
          <p:cNvCxnSpPr/>
          <p:nvPr/>
        </p:nvCxnSpPr>
        <p:spPr>
          <a:xfrm>
            <a:off x="3643323" y="1287801"/>
            <a:ext cx="0" cy="308492"/>
          </a:xfrm>
          <a:prstGeom prst="line">
            <a:avLst/>
          </a:prstGeom>
        </p:spPr>
        <p:style>
          <a:lnRef idx="1">
            <a:schemeClr val="dk1"/>
          </a:lnRef>
          <a:fillRef idx="0">
            <a:schemeClr val="dk1"/>
          </a:fillRef>
          <a:effectRef idx="0">
            <a:schemeClr val="dk1"/>
          </a:effectRef>
          <a:fontRef idx="minor">
            <a:schemeClr val="tx1"/>
          </a:fontRef>
        </p:style>
      </p:cxnSp>
      <p:pic>
        <p:nvPicPr>
          <p:cNvPr id="72" name="Picture 71"/>
          <p:cNvPicPr>
            <a:picLocks noChangeAspect="1"/>
          </p:cNvPicPr>
          <p:nvPr/>
        </p:nvPicPr>
        <p:blipFill>
          <a:blip r:embed="rId6"/>
          <a:stretch>
            <a:fillRect/>
          </a:stretch>
        </p:blipFill>
        <p:spPr>
          <a:xfrm>
            <a:off x="214668" y="3147697"/>
            <a:ext cx="1186230" cy="789920"/>
          </a:xfrm>
          <a:prstGeom prst="rect">
            <a:avLst/>
          </a:prstGeom>
        </p:spPr>
      </p:pic>
      <p:pic>
        <p:nvPicPr>
          <p:cNvPr id="75" name="Picture 74"/>
          <p:cNvPicPr>
            <a:picLocks noChangeAspect="1"/>
          </p:cNvPicPr>
          <p:nvPr/>
        </p:nvPicPr>
        <p:blipFill>
          <a:blip r:embed="rId7"/>
          <a:stretch>
            <a:fillRect/>
          </a:stretch>
        </p:blipFill>
        <p:spPr>
          <a:xfrm>
            <a:off x="1489419" y="3147696"/>
            <a:ext cx="581699" cy="789921"/>
          </a:xfrm>
          <a:prstGeom prst="rect">
            <a:avLst/>
          </a:prstGeom>
        </p:spPr>
      </p:pic>
      <p:pic>
        <p:nvPicPr>
          <p:cNvPr id="76" name="Picture 75"/>
          <p:cNvPicPr>
            <a:picLocks noChangeAspect="1"/>
          </p:cNvPicPr>
          <p:nvPr/>
        </p:nvPicPr>
        <p:blipFill>
          <a:blip r:embed="rId8"/>
          <a:stretch>
            <a:fillRect/>
          </a:stretch>
        </p:blipFill>
        <p:spPr>
          <a:xfrm>
            <a:off x="2163946" y="3147696"/>
            <a:ext cx="556088" cy="757606"/>
          </a:xfrm>
          <a:prstGeom prst="rect">
            <a:avLst/>
          </a:prstGeom>
        </p:spPr>
      </p:pic>
      <p:pic>
        <p:nvPicPr>
          <p:cNvPr id="1032" name="Picture 8" descr="http://i123.photobucket.com/albums/o306/WmHohenzollern/prince-william_1681222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668" y="4069565"/>
            <a:ext cx="983298" cy="6177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venusbuzz.com/wp-content/uploads/128199-kate-middleton-the-duchess-of-cambridg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76627" y="4069565"/>
            <a:ext cx="425583" cy="6177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dn.arn.com.au/media/20981/pharry1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80268" y="4074925"/>
            <a:ext cx="988427" cy="6177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4" descr="http://cdn1.theweek.co.uk/sites/theweek/files/4/87/prince_george_3_-_text.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0833" r="9051"/>
          <a:stretch/>
        </p:blipFill>
        <p:spPr bwMode="auto">
          <a:xfrm>
            <a:off x="214668" y="4819281"/>
            <a:ext cx="936104" cy="6904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g2-3.timeinc.net/people/i/2015/news/150525/prince-charles-768.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0343"/>
          <a:stretch/>
        </p:blipFill>
        <p:spPr bwMode="auto">
          <a:xfrm>
            <a:off x="1219240" y="4797289"/>
            <a:ext cx="538625" cy="81351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ww.horse-events.co.uk/wp-content/uploads/2013/02/Mark-Phillips-Medium.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58015" y="3147696"/>
            <a:ext cx="841604" cy="71737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hellomagazine.com/imagenes/profiles/princess-anne/5831-princess-ann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74577" y="3144791"/>
            <a:ext cx="539743" cy="72027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capitaproperty.co.uk/images/vice-admiral-tim-laurence_v_Variation_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88794" y="3144790"/>
            <a:ext cx="575563" cy="72027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1.pictures.zimbio.com/gi/Autumn+Phillips+hn-3_Vr_-6Tm.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9622" y="4040523"/>
            <a:ext cx="970214" cy="64680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6" descr="http://static.gofugyourself.com/uploads/2014/06/peter-phillips-royal-ascot-450859966.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13361" y="4040523"/>
            <a:ext cx="436638" cy="64681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8" descr="http://www.hellomagazine.com/imagenes/royalty/201012214692/zara-phillips/mike-tindall/engaged/0-14-849/zara-mike--z.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50345" y="4041162"/>
            <a:ext cx="702920" cy="64617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s-media-cache-ak0.pinimg.com/236x/5d/32/19/5d32194f04574ce3df44a6677a9bb356.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25230" y="4747739"/>
            <a:ext cx="587236" cy="83108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2" descr="https://pmchollywoodlife.files.wordpress.com/2014/05/prince-george-mia-grace-cousin-lead.jpg?w=600"/>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51026" b="30725"/>
          <a:stretch/>
        </p:blipFill>
        <p:spPr bwMode="auto">
          <a:xfrm>
            <a:off x="4535461" y="4757883"/>
            <a:ext cx="800218" cy="93572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i.telegraph.co.uk/multimedia/archive/01581/princeAndrew_1581587c.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16348"/>
          <a:stretch/>
        </p:blipFill>
        <p:spPr bwMode="auto">
          <a:xfrm>
            <a:off x="5541529" y="3144790"/>
            <a:ext cx="754548" cy="5647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p:cNvPicPr>
            <a:picLocks noChangeAspect="1"/>
          </p:cNvPicPr>
          <p:nvPr/>
        </p:nvPicPr>
        <p:blipFill>
          <a:blip r:embed="rId23"/>
          <a:stretch>
            <a:fillRect/>
          </a:stretch>
        </p:blipFill>
        <p:spPr>
          <a:xfrm>
            <a:off x="6417295" y="3144791"/>
            <a:ext cx="429749" cy="564734"/>
          </a:xfrm>
          <a:prstGeom prst="rect">
            <a:avLst/>
          </a:prstGeom>
        </p:spPr>
      </p:pic>
      <p:pic>
        <p:nvPicPr>
          <p:cNvPr id="1062" name="Picture 38" descr="http://cdn.images.express.co.uk/img/dynamic/106/590x/princess_beatrice_eugenie-370781.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48194" y="3809253"/>
            <a:ext cx="1164903" cy="69104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0" descr="http://www.gov.ms/wp-content/uploads/2012/01/earl-wessex2.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222918" y="2334372"/>
            <a:ext cx="623115" cy="91070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2" descr="http://media1.popsugar-assets.com/files/2013/07/12/700/n/1922398/b70b07b7d5f57508_173311539.xxxlarge_2x/i/Sophie-Countess-Wessex-attended-gala-Buckingham-Palace.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043114" y="2295002"/>
            <a:ext cx="638212" cy="989446"/>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www1.pictures.zimbio.com/pc/Lady+Louise+Windsor+leaves+Easter+Day+service+SyGsyWsyM0Xx.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205804" y="3340512"/>
            <a:ext cx="685717" cy="93748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p:cNvPicPr>
            <a:picLocks noChangeAspect="1"/>
          </p:cNvPicPr>
          <p:nvPr/>
        </p:nvPicPr>
        <p:blipFill>
          <a:blip r:embed="rId28"/>
          <a:stretch>
            <a:fillRect/>
          </a:stretch>
        </p:blipFill>
        <p:spPr>
          <a:xfrm>
            <a:off x="8043114" y="3374939"/>
            <a:ext cx="825824" cy="1060725"/>
          </a:xfrm>
          <a:prstGeom prst="rect">
            <a:avLst/>
          </a:prstGeom>
        </p:spPr>
      </p:pic>
      <p:sp>
        <p:nvSpPr>
          <p:cNvPr id="3" name="TextBox 2"/>
          <p:cNvSpPr txBox="1"/>
          <p:nvPr/>
        </p:nvSpPr>
        <p:spPr>
          <a:xfrm>
            <a:off x="7380312" y="4716508"/>
            <a:ext cx="1595929" cy="2031325"/>
          </a:xfrm>
          <a:prstGeom prst="rect">
            <a:avLst/>
          </a:prstGeom>
          <a:noFill/>
          <a:ln w="50800">
            <a:solidFill>
              <a:schemeClr val="tx1"/>
            </a:solidFill>
          </a:ln>
        </p:spPr>
        <p:txBody>
          <a:bodyPr wrap="square" rtlCol="0">
            <a:spAutoFit/>
          </a:bodyPr>
          <a:lstStyle/>
          <a:p>
            <a:pPr algn="ctr"/>
            <a:r>
              <a:rPr lang="en-GB" b="1" i="1" dirty="0" smtClean="0">
                <a:latin typeface="Century Gothic" pitchFamily="34" charset="0"/>
              </a:rPr>
              <a:t>Line of succession:</a:t>
            </a:r>
          </a:p>
          <a:p>
            <a:pPr algn="ctr"/>
            <a:r>
              <a:rPr lang="en-GB" b="1" i="1" dirty="0" smtClean="0">
                <a:solidFill>
                  <a:schemeClr val="accent5"/>
                </a:solidFill>
                <a:latin typeface="Century Gothic" pitchFamily="34" charset="0"/>
              </a:rPr>
              <a:t>1</a:t>
            </a:r>
            <a:r>
              <a:rPr lang="en-GB" b="1" i="1" baseline="30000" dirty="0" smtClean="0">
                <a:solidFill>
                  <a:schemeClr val="accent5"/>
                </a:solidFill>
                <a:latin typeface="Century Gothic" pitchFamily="34" charset="0"/>
              </a:rPr>
              <a:t>st</a:t>
            </a:r>
            <a:endParaRPr lang="en-GB" b="1" i="1" dirty="0" smtClean="0">
              <a:solidFill>
                <a:schemeClr val="accent5"/>
              </a:solidFill>
              <a:latin typeface="Century Gothic" pitchFamily="34" charset="0"/>
            </a:endParaRPr>
          </a:p>
          <a:p>
            <a:pPr algn="ctr"/>
            <a:r>
              <a:rPr lang="en-GB" b="1" i="1" dirty="0" smtClean="0">
                <a:solidFill>
                  <a:schemeClr val="tx2">
                    <a:lumMod val="60000"/>
                    <a:lumOff val="40000"/>
                  </a:schemeClr>
                </a:solidFill>
                <a:latin typeface="Century Gothic" pitchFamily="34" charset="0"/>
              </a:rPr>
              <a:t>2</a:t>
            </a:r>
            <a:r>
              <a:rPr lang="en-GB" b="1" i="1" baseline="30000" dirty="0" smtClean="0">
                <a:solidFill>
                  <a:schemeClr val="tx2">
                    <a:lumMod val="60000"/>
                    <a:lumOff val="40000"/>
                  </a:schemeClr>
                </a:solidFill>
                <a:latin typeface="Century Gothic" pitchFamily="34" charset="0"/>
              </a:rPr>
              <a:t>nd</a:t>
            </a:r>
            <a:r>
              <a:rPr lang="en-GB" b="1" i="1" dirty="0" smtClean="0">
                <a:latin typeface="Century Gothic" pitchFamily="34" charset="0"/>
              </a:rPr>
              <a:t> </a:t>
            </a:r>
          </a:p>
          <a:p>
            <a:pPr algn="ctr"/>
            <a:r>
              <a:rPr lang="en-GB" b="1" i="1" dirty="0" smtClean="0">
                <a:solidFill>
                  <a:schemeClr val="accent6">
                    <a:lumMod val="75000"/>
                  </a:schemeClr>
                </a:solidFill>
                <a:latin typeface="Century Gothic" pitchFamily="34" charset="0"/>
              </a:rPr>
              <a:t>3</a:t>
            </a:r>
            <a:r>
              <a:rPr lang="en-GB" b="1" i="1" baseline="30000" dirty="0" smtClean="0">
                <a:solidFill>
                  <a:schemeClr val="accent6">
                    <a:lumMod val="75000"/>
                  </a:schemeClr>
                </a:solidFill>
                <a:latin typeface="Century Gothic" pitchFamily="34" charset="0"/>
              </a:rPr>
              <a:t>rd</a:t>
            </a:r>
            <a:endParaRPr lang="en-GB" b="1" i="1" dirty="0" smtClean="0">
              <a:solidFill>
                <a:schemeClr val="accent6">
                  <a:lumMod val="75000"/>
                </a:schemeClr>
              </a:solidFill>
              <a:latin typeface="Century Gothic" pitchFamily="34" charset="0"/>
            </a:endParaRPr>
          </a:p>
          <a:p>
            <a:pPr algn="ctr"/>
            <a:r>
              <a:rPr lang="en-GB" b="1" i="1" dirty="0" smtClean="0">
                <a:solidFill>
                  <a:srgbClr val="7030A0"/>
                </a:solidFill>
                <a:latin typeface="Century Gothic" pitchFamily="34" charset="0"/>
              </a:rPr>
              <a:t>4</a:t>
            </a:r>
            <a:r>
              <a:rPr lang="en-GB" b="1" i="1" baseline="30000" dirty="0" smtClean="0">
                <a:solidFill>
                  <a:srgbClr val="7030A0"/>
                </a:solidFill>
                <a:latin typeface="Century Gothic" pitchFamily="34" charset="0"/>
              </a:rPr>
              <a:t>th</a:t>
            </a:r>
            <a:endParaRPr lang="en-GB" b="1" i="1" dirty="0" smtClean="0">
              <a:solidFill>
                <a:srgbClr val="7030A0"/>
              </a:solidFill>
              <a:latin typeface="Century Gothic" pitchFamily="34" charset="0"/>
            </a:endParaRPr>
          </a:p>
          <a:p>
            <a:pPr algn="ctr"/>
            <a:r>
              <a:rPr lang="en-GB" b="1" i="1" dirty="0" smtClean="0">
                <a:solidFill>
                  <a:srgbClr val="00B050"/>
                </a:solidFill>
                <a:latin typeface="Century Gothic" pitchFamily="34" charset="0"/>
              </a:rPr>
              <a:t>5</a:t>
            </a:r>
            <a:r>
              <a:rPr lang="en-GB" b="1" i="1" baseline="30000" dirty="0" smtClean="0">
                <a:solidFill>
                  <a:srgbClr val="00B050"/>
                </a:solidFill>
                <a:latin typeface="Century Gothic" pitchFamily="34" charset="0"/>
              </a:rPr>
              <a:t>th</a:t>
            </a:r>
            <a:endParaRPr lang="en-GB" b="1" i="1" dirty="0" smtClean="0">
              <a:solidFill>
                <a:srgbClr val="00B050"/>
              </a:solidFill>
              <a:latin typeface="Century Gothic" pitchFamily="34" charset="0"/>
            </a:endParaRPr>
          </a:p>
        </p:txBody>
      </p:sp>
    </p:spTree>
    <p:extLst>
      <p:ext uri="{BB962C8B-B14F-4D97-AF65-F5344CB8AC3E}">
        <p14:creationId xmlns:p14="http://schemas.microsoft.com/office/powerpoint/2010/main" val="214360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43703"/>
            <a:ext cx="4721777" cy="3312368"/>
          </a:xfrm>
        </p:spPr>
        <p:txBody>
          <a:bodyPr>
            <a:normAutofit fontScale="92500"/>
          </a:bodyPr>
          <a:lstStyle/>
          <a:p>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Elizabeth Alexandra Mary Winchester </a:t>
            </a:r>
          </a:p>
          <a:p>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Born 21</a:t>
            </a:r>
            <a:r>
              <a:rPr lang="en-GB"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April 1926, Mayfair, London</a:t>
            </a:r>
          </a:p>
          <a:p>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Spouse Prince Philip, Duke of Edinburgh (M. 1947)</a:t>
            </a:r>
          </a:p>
          <a:p>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She is head of the Commonwealth and Supreme Governor of the church of England.</a:t>
            </a:r>
          </a:p>
        </p:txBody>
      </p:sp>
      <p:sp>
        <p:nvSpPr>
          <p:cNvPr id="4" name="Title 1"/>
          <p:cNvSpPr txBox="1">
            <a:spLocks/>
          </p:cNvSpPr>
          <p:nvPr/>
        </p:nvSpPr>
        <p:spPr>
          <a:xfrm>
            <a:off x="0" y="1"/>
            <a:ext cx="9143999" cy="8367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Queen:</a:t>
            </a:r>
            <a:endParaRPr lang="en-GB"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descr="http://images6.fanpop.com/image/photos/36700000/queen-elizabeth-ii-jewellery-queen-elizabeth-ii-36725307-433-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289" y="1154551"/>
            <a:ext cx="4144699" cy="508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49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1849"/>
            <a:ext cx="9131809" cy="7000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Prince Charles &amp; Camilla:</a:t>
            </a:r>
            <a:endParaRPr lang="en-GB"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p:cNvPicPr>
            <a:picLocks noChangeAspect="1"/>
          </p:cNvPicPr>
          <p:nvPr/>
        </p:nvPicPr>
        <p:blipFill>
          <a:blip r:embed="rId2"/>
          <a:stretch>
            <a:fillRect/>
          </a:stretch>
        </p:blipFill>
        <p:spPr>
          <a:xfrm>
            <a:off x="5508104" y="721895"/>
            <a:ext cx="2170762" cy="2950261"/>
          </a:xfrm>
          <a:prstGeom prst="rect">
            <a:avLst/>
          </a:prstGeom>
        </p:spPr>
      </p:pic>
      <p:pic>
        <p:nvPicPr>
          <p:cNvPr id="6" name="Picture 5"/>
          <p:cNvPicPr>
            <a:picLocks noChangeAspect="1"/>
          </p:cNvPicPr>
          <p:nvPr/>
        </p:nvPicPr>
        <p:blipFill>
          <a:blip r:embed="rId3"/>
          <a:stretch>
            <a:fillRect/>
          </a:stretch>
        </p:blipFill>
        <p:spPr>
          <a:xfrm>
            <a:off x="1000206" y="713493"/>
            <a:ext cx="2848741" cy="2848741"/>
          </a:xfrm>
          <a:prstGeom prst="rect">
            <a:avLst/>
          </a:prstGeom>
        </p:spPr>
      </p:pic>
      <p:sp>
        <p:nvSpPr>
          <p:cNvPr id="7" name="Content Placeholder 2"/>
          <p:cNvSpPr>
            <a:spLocks noGrp="1"/>
          </p:cNvSpPr>
          <p:nvPr>
            <p:ph idx="1"/>
          </p:nvPr>
        </p:nvSpPr>
        <p:spPr>
          <a:xfrm>
            <a:off x="4654699" y="3767642"/>
            <a:ext cx="4477111" cy="3090358"/>
          </a:xfrm>
        </p:spPr>
        <p:txBody>
          <a:bodyPr>
            <a:normAutofit/>
          </a:body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Charles Philip Arthur George</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Born 14</a:t>
            </a:r>
            <a:r>
              <a:rPr lang="en-GB" sz="2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November 1948, London</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Spouse Camilla, Duchess of Cornwall (M.2005), Diana, Princess of Wales (M.1981-1996)</a:t>
            </a:r>
          </a:p>
          <a:p>
            <a:r>
              <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 is heir to the British throne, environmentalist, and served in the Royal Navy.</a:t>
            </a:r>
          </a:p>
        </p:txBody>
      </p:sp>
      <p:sp>
        <p:nvSpPr>
          <p:cNvPr id="8" name="Content Placeholder 2"/>
          <p:cNvSpPr txBox="1">
            <a:spLocks/>
          </p:cNvSpPr>
          <p:nvPr/>
        </p:nvSpPr>
        <p:spPr>
          <a:xfrm>
            <a:off x="108668" y="3653719"/>
            <a:ext cx="4631819" cy="30903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Camilla Rosemary Mountbatten-Windsor</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Born 17</a:t>
            </a:r>
            <a:r>
              <a:rPr lang="en-GB" sz="2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July 1947, King’s College Hospital, London</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Spouse Charles, Prince of Wales (M. 2005), Andrew Parker Bowles (M. 1973-1995)</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Mainly she has royal duties including public appearances and patronages.</a:t>
            </a:r>
          </a:p>
        </p:txBody>
      </p:sp>
    </p:spTree>
    <p:extLst>
      <p:ext uri="{BB962C8B-B14F-4D97-AF65-F5344CB8AC3E}">
        <p14:creationId xmlns:p14="http://schemas.microsoft.com/office/powerpoint/2010/main" val="7820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
            <a:ext cx="9143999" cy="635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Diana, Princess of Wales:</a:t>
            </a:r>
            <a:endParaRPr lang="en-GB"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p:cNvPicPr>
            <a:picLocks noChangeAspect="1"/>
          </p:cNvPicPr>
          <p:nvPr/>
        </p:nvPicPr>
        <p:blipFill>
          <a:blip r:embed="rId2"/>
          <a:stretch>
            <a:fillRect/>
          </a:stretch>
        </p:blipFill>
        <p:spPr>
          <a:xfrm>
            <a:off x="2303748" y="636470"/>
            <a:ext cx="4536504" cy="3018837"/>
          </a:xfrm>
          <a:prstGeom prst="rect">
            <a:avLst/>
          </a:prstGeom>
        </p:spPr>
      </p:pic>
      <p:sp>
        <p:nvSpPr>
          <p:cNvPr id="6" name="Content Placeholder 2"/>
          <p:cNvSpPr txBox="1">
            <a:spLocks/>
          </p:cNvSpPr>
          <p:nvPr/>
        </p:nvSpPr>
        <p:spPr>
          <a:xfrm>
            <a:off x="191254" y="3655307"/>
            <a:ext cx="8700388" cy="22893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Diana Frances Mountbatten-Windsor</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Born 1</a:t>
            </a:r>
            <a:r>
              <a:rPr lang="en-GB" sz="2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July 1961, Sandringham</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Died 31</a:t>
            </a:r>
            <a:r>
              <a:rPr lang="en-GB" sz="2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August 1997, Paris, France</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Spouse Charles, Prince of Wales (M. 1981-1996)</a:t>
            </a:r>
          </a:p>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Humanitarian work- e.g. her International Campaign to Ban Landmines, and royal duties.</a:t>
            </a:r>
          </a:p>
        </p:txBody>
      </p:sp>
      <p:sp>
        <p:nvSpPr>
          <p:cNvPr id="7" name="Content Placeholder 2"/>
          <p:cNvSpPr txBox="1">
            <a:spLocks/>
          </p:cNvSpPr>
          <p:nvPr/>
        </p:nvSpPr>
        <p:spPr>
          <a:xfrm>
            <a:off x="0" y="5733256"/>
            <a:ext cx="9144000" cy="1124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6000" i="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Her Iconic Style Moments:</a:t>
            </a:r>
          </a:p>
        </p:txBody>
      </p:sp>
    </p:spTree>
    <p:extLst>
      <p:ext uri="{BB962C8B-B14F-4D97-AF65-F5344CB8AC3E}">
        <p14:creationId xmlns:p14="http://schemas.microsoft.com/office/powerpoint/2010/main" val="1265900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incess Diana - Style Icon - Kate and William Wed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4248472" cy="6160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incess Diana - Style Icon - Kate and William Wedding"/>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88640"/>
            <a:ext cx="3321650" cy="6336704"/>
          </a:xfrm>
          <a:prstGeom prst="rect">
            <a:avLst/>
          </a:prstGeom>
          <a:noFill/>
          <a:extLst/>
        </p:spPr>
      </p:pic>
    </p:spTree>
    <p:extLst>
      <p:ext uri="{BB962C8B-B14F-4D97-AF65-F5344CB8AC3E}">
        <p14:creationId xmlns:p14="http://schemas.microsoft.com/office/powerpoint/2010/main" val="3525563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incess Diana - Style Icon - Kate and William Wed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3384376" cy="65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rincess Diana - Style Icon - Kate and William Wed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283" y="152863"/>
            <a:ext cx="4537171" cy="657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04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rincess Diana - Style Icon - Kate and William Wed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0457"/>
            <a:ext cx="2840085" cy="54908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Princess Diana - Style Icon - Kate and William Wed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963" y="522745"/>
            <a:ext cx="2840085" cy="5490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Princess Diana - Style Icon - Kate and William Wed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414" y="530456"/>
            <a:ext cx="2836097" cy="548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48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56306" y="761684"/>
            <a:ext cx="3887694" cy="8367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Prince Harry</a:t>
            </a:r>
            <a:endParaRPr lang="en-GB"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p:cNvPicPr>
            <a:picLocks noChangeAspect="1"/>
          </p:cNvPicPr>
          <p:nvPr/>
        </p:nvPicPr>
        <p:blipFill>
          <a:blip r:embed="rId2"/>
          <a:stretch>
            <a:fillRect/>
          </a:stretch>
        </p:blipFill>
        <p:spPr>
          <a:xfrm>
            <a:off x="193673" y="306762"/>
            <a:ext cx="4937162" cy="3194246"/>
          </a:xfrm>
          <a:prstGeom prst="rect">
            <a:avLst/>
          </a:prstGeom>
        </p:spPr>
      </p:pic>
      <p:sp>
        <p:nvSpPr>
          <p:cNvPr id="6" name="Content Placeholder 2"/>
          <p:cNvSpPr txBox="1">
            <a:spLocks/>
          </p:cNvSpPr>
          <p:nvPr/>
        </p:nvSpPr>
        <p:spPr>
          <a:xfrm>
            <a:off x="467544" y="4036135"/>
            <a:ext cx="3960440" cy="24109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Henry Charles Albert David</a:t>
            </a:r>
          </a:p>
          <a:p>
            <a:r>
              <a:rPr lang="en-GB"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Born 15</a:t>
            </a:r>
            <a:r>
              <a:rPr lang="en-GB" sz="1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GB"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September 1984, Paddington, London</a:t>
            </a:r>
          </a:p>
          <a:p>
            <a:r>
              <a:rPr lang="en-GB"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Education Royal Military Academy Sandhurst, Eton College, Ludgrove School, Wetherby School</a:t>
            </a:r>
          </a:p>
          <a:p>
            <a:r>
              <a:rPr lang="en-GB"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Soldier and Royal duties</a:t>
            </a:r>
          </a:p>
        </p:txBody>
      </p:sp>
      <p:pic>
        <p:nvPicPr>
          <p:cNvPr id="3076" name="Picture 4" descr="http://www.hugogloss.com/wp-content/uploads/2014/06/prince-har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720" y="3551058"/>
            <a:ext cx="4138629" cy="291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3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445</Words>
  <Application>Microsoft Office PowerPoint</Application>
  <PresentationFormat>On-screen Show (4:3)</PresentationFormat>
  <Paragraphs>75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British Monarchy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to  our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Monarchy</dc:title>
  <dc:creator>Amy Towers</dc:creator>
  <cp:lastModifiedBy>Amy Towers</cp:lastModifiedBy>
  <cp:revision>56</cp:revision>
  <dcterms:created xsi:type="dcterms:W3CDTF">2015-06-10T13:04:52Z</dcterms:created>
  <dcterms:modified xsi:type="dcterms:W3CDTF">2015-07-01T13:53:21Z</dcterms:modified>
</cp:coreProperties>
</file>