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6" r:id="rId2"/>
    <p:sldId id="257" r:id="rId3"/>
    <p:sldId id="259" r:id="rId4"/>
    <p:sldId id="260" r:id="rId5"/>
    <p:sldId id="258" r:id="rId6"/>
    <p:sldId id="261" r:id="rId7"/>
    <p:sldId id="262" r:id="rId8"/>
    <p:sldId id="263" r:id="rId9"/>
    <p:sldId id="264" r:id="rId10"/>
    <p:sldId id="265" r:id="rId11"/>
    <p:sldId id="266" r:id="rId12"/>
    <p:sldId id="267" r:id="rId13"/>
    <p:sldId id="268" r:id="rId14"/>
    <p:sldId id="269" r:id="rId15"/>
    <p:sldId id="270"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AE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5" d="100"/>
          <a:sy n="85" d="100"/>
        </p:scale>
        <p:origin x="-1122"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F644B98-96A1-4DB4-8C44-CAC619367A42}" type="datetimeFigureOut">
              <a:rPr lang="en-GB" smtClean="0"/>
              <a:t>03/07/2015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BB706D-FD08-48F1-A74D-C8B17780637B}" type="slidenum">
              <a:rPr lang="en-GB" smtClean="0"/>
              <a:t>‹#›</a:t>
            </a:fld>
            <a:endParaRPr lang="en-GB"/>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44B98-96A1-4DB4-8C44-CAC619367A42}" type="datetimeFigureOut">
              <a:rPr lang="en-GB" smtClean="0"/>
              <a:t>03/07/2015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BB706D-FD08-48F1-A74D-C8B17780637B}"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44B98-96A1-4DB4-8C44-CAC619367A42}" type="datetimeFigureOut">
              <a:rPr lang="en-GB" smtClean="0"/>
              <a:t>03/07/2015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BB706D-FD08-48F1-A74D-C8B17780637B}"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44B98-96A1-4DB4-8C44-CAC619367A42}" type="datetimeFigureOut">
              <a:rPr lang="en-GB" smtClean="0"/>
              <a:t>03/07/2015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BB706D-FD08-48F1-A74D-C8B17780637B}"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644B98-96A1-4DB4-8C44-CAC619367A42}" type="datetimeFigureOut">
              <a:rPr lang="en-GB" smtClean="0"/>
              <a:t>03/07/2015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BB706D-FD08-48F1-A74D-C8B17780637B}" type="slidenum">
              <a:rPr lang="en-GB" smtClean="0"/>
              <a:t>‹#›</a:t>
            </a:fld>
            <a:endParaRPr lang="en-GB"/>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644B98-96A1-4DB4-8C44-CAC619367A42}" type="datetimeFigureOut">
              <a:rPr lang="en-GB" smtClean="0"/>
              <a:t>03/07/2015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ABB706D-FD08-48F1-A74D-C8B17780637B}"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644B98-96A1-4DB4-8C44-CAC619367A42}" type="datetimeFigureOut">
              <a:rPr lang="en-GB" smtClean="0"/>
              <a:t>03/07/2015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ABB706D-FD08-48F1-A74D-C8B17780637B}" type="slidenum">
              <a:rPr lang="en-GB" smtClean="0"/>
              <a:t>‹#›</a:t>
            </a:fld>
            <a:endParaRPr lang="en-GB"/>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F644B98-96A1-4DB4-8C44-CAC619367A42}" type="datetimeFigureOut">
              <a:rPr lang="en-GB" smtClean="0"/>
              <a:t>03/07/2015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ABB706D-FD08-48F1-A74D-C8B17780637B}"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644B98-96A1-4DB4-8C44-CAC619367A42}" type="datetimeFigureOut">
              <a:rPr lang="en-GB" smtClean="0"/>
              <a:t>03/07/2015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ABB706D-FD08-48F1-A74D-C8B17780637B}"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44B98-96A1-4DB4-8C44-CAC619367A42}" type="datetimeFigureOut">
              <a:rPr lang="en-GB" smtClean="0"/>
              <a:t>03/07/2015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ABB706D-FD08-48F1-A74D-C8B17780637B}" type="slidenum">
              <a:rPr lang="en-GB" smtClean="0"/>
              <a:t>‹#›</a:t>
            </a:fld>
            <a:endParaRPr lang="en-GB"/>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44B98-96A1-4DB4-8C44-CAC619367A42}" type="datetimeFigureOut">
              <a:rPr lang="en-GB" smtClean="0"/>
              <a:t>03/07/2015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ABB706D-FD08-48F1-A74D-C8B17780637B}"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BF644B98-96A1-4DB4-8C44-CAC619367A42}" type="datetimeFigureOut">
              <a:rPr lang="en-GB" smtClean="0"/>
              <a:t>03/07/2015</a:t>
            </a:fld>
            <a:endParaRPr lang="en-GB"/>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GB"/>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7ABB706D-FD08-48F1-A74D-C8B17780637B}" type="slidenum">
              <a:rPr lang="en-GB" smtClean="0"/>
              <a:t>‹#›</a:t>
            </a:fld>
            <a:endParaRPr lang="en-GB"/>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2.mp4"/><Relationship Id="rId7"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5" Type="http://schemas.microsoft.com/office/2007/relationships/media" Target="../media/media3.mp4"/><Relationship Id="rId10" Type="http://schemas.openxmlformats.org/officeDocument/2006/relationships/image" Target="../media/image33.png"/><Relationship Id="rId4" Type="http://schemas.openxmlformats.org/officeDocument/2006/relationships/video" Target="../media/media2.mp4"/><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449"/>
            <a:ext cx="9143999" cy="6903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p:txBody>
          <a:bodyPr/>
          <a:lstStyle/>
          <a:p>
            <a:r>
              <a:rPr lang="en-GB" dirty="0" smtClean="0"/>
              <a:t> </a:t>
            </a:r>
            <a:endParaRPr lang="en-GB" dirty="0"/>
          </a:p>
        </p:txBody>
      </p:sp>
    </p:spTree>
    <p:extLst>
      <p:ext uri="{BB962C8B-B14F-4D97-AF65-F5344CB8AC3E}">
        <p14:creationId xmlns:p14="http://schemas.microsoft.com/office/powerpoint/2010/main" val="3377624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Taster</a:t>
            </a:r>
            <a:endParaRPr lang="en-GB" dirty="0"/>
          </a:p>
        </p:txBody>
      </p:sp>
      <p:sp>
        <p:nvSpPr>
          <p:cNvPr id="3" name="Content Placeholder 2"/>
          <p:cNvSpPr>
            <a:spLocks noGrp="1"/>
          </p:cNvSpPr>
          <p:nvPr>
            <p:ph idx="1"/>
          </p:nvPr>
        </p:nvSpPr>
        <p:spPr>
          <a:xfrm>
            <a:off x="827584" y="4386904"/>
            <a:ext cx="7543800" cy="926976"/>
          </a:xfrm>
        </p:spPr>
        <p:txBody>
          <a:bodyPr/>
          <a:lstStyle/>
          <a:p>
            <a:r>
              <a:rPr lang="en-GB" dirty="0" smtClean="0"/>
              <a:t>Famous songs….</a:t>
            </a:r>
            <a:endParaRPr lang="en-GB" dirty="0"/>
          </a:p>
        </p:txBody>
      </p:sp>
      <p:pic>
        <p:nvPicPr>
          <p:cNvPr id="4" name="The Beatles - Love me D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23528" y="377698"/>
            <a:ext cx="2448272" cy="2979293"/>
          </a:xfrm>
          <a:prstGeom prst="rect">
            <a:avLst/>
          </a:prstGeom>
        </p:spPr>
      </p:pic>
      <p:pic>
        <p:nvPicPr>
          <p:cNvPr id="5" name="Spice Girls - Wannabe.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5868145" y="377699"/>
            <a:ext cx="2520279" cy="2979292"/>
          </a:xfrm>
          <a:prstGeom prst="rect">
            <a:avLst/>
          </a:prstGeom>
        </p:spPr>
      </p:pic>
      <p:pic>
        <p:nvPicPr>
          <p:cNvPr id="6" name="Queen - Bohemian Rhapsody (Official Video).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2915817" y="406686"/>
            <a:ext cx="2808311" cy="2950305"/>
          </a:xfrm>
          <a:prstGeom prst="rect">
            <a:avLst/>
          </a:prstGeom>
        </p:spPr>
      </p:pic>
    </p:spTree>
    <p:extLst>
      <p:ext uri="{BB962C8B-B14F-4D97-AF65-F5344CB8AC3E}">
        <p14:creationId xmlns:p14="http://schemas.microsoft.com/office/powerpoint/2010/main" val="37539321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video>
              <p:cMediaNode vol="80000">
                <p:cTn id="19"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294967295"/>
          </p:nvPr>
        </p:nvSpPr>
        <p:spPr>
          <a:xfrm>
            <a:off x="457200" y="2020824"/>
            <a:ext cx="8229600" cy="4075176"/>
          </a:xfrm>
          <a:prstGeom prst="rect">
            <a:avLst/>
          </a:prstGeom>
        </p:spPr>
        <p:txBody>
          <a:bodyPr>
            <a:normAutofit/>
          </a:bodyPr>
          <a:lstStyle/>
          <a:p>
            <a:pPr algn="l">
              <a:lnSpc>
                <a:spcPct val="80000"/>
              </a:lnSpc>
            </a:pPr>
            <a:r>
              <a:rPr lang="en-GB" sz="1600" dirty="0" smtClean="0"/>
              <a:t>There are 3 </a:t>
            </a:r>
            <a:r>
              <a:rPr lang="en-GB" altLang="en-US" sz="1600" dirty="0" smtClean="0"/>
              <a:t>public </a:t>
            </a:r>
            <a:r>
              <a:rPr lang="en-GB" altLang="en-US" sz="1600" dirty="0"/>
              <a:t>bodies are responsible for television and </a:t>
            </a:r>
            <a:r>
              <a:rPr lang="en-GB" altLang="en-US" sz="1600" dirty="0" smtClean="0"/>
              <a:t>radio </a:t>
            </a:r>
            <a:r>
              <a:rPr lang="en-GB" altLang="en-US" sz="1600" dirty="0"/>
              <a:t>throughout England</a:t>
            </a:r>
          </a:p>
          <a:p>
            <a:pPr marL="285750" indent="-285750" algn="l">
              <a:lnSpc>
                <a:spcPct val="80000"/>
              </a:lnSpc>
              <a:buFont typeface="Arial" pitchFamily="34" charset="0"/>
              <a:buChar char="•"/>
            </a:pPr>
            <a:r>
              <a:rPr lang="en-GB" altLang="en-US" sz="1600" b="1" i="1" dirty="0"/>
              <a:t>The British Broadcasting Corporation</a:t>
            </a:r>
            <a:r>
              <a:rPr lang="en-GB" altLang="en-US" sz="1600" dirty="0"/>
              <a:t> (BBC) </a:t>
            </a:r>
          </a:p>
          <a:p>
            <a:pPr marL="285750" indent="-285750" algn="l">
              <a:lnSpc>
                <a:spcPct val="80000"/>
              </a:lnSpc>
              <a:buFont typeface="Arial" pitchFamily="34" charset="0"/>
              <a:buChar char="•"/>
            </a:pPr>
            <a:r>
              <a:rPr lang="en-GB" altLang="en-US" sz="1600" b="1" i="1" dirty="0"/>
              <a:t>The Independent Television Commission</a:t>
            </a:r>
            <a:r>
              <a:rPr lang="en-GB" altLang="en-US" sz="1600" dirty="0"/>
              <a:t> (ITC) </a:t>
            </a:r>
          </a:p>
          <a:p>
            <a:pPr marL="285750" indent="-285750" algn="l">
              <a:lnSpc>
                <a:spcPct val="80000"/>
              </a:lnSpc>
              <a:buFont typeface="Arial" pitchFamily="34" charset="0"/>
              <a:buChar char="•"/>
            </a:pPr>
            <a:r>
              <a:rPr lang="en-GB" altLang="en-US" sz="1600" b="1" i="1" dirty="0"/>
              <a:t>The Radio Authority</a:t>
            </a:r>
            <a:r>
              <a:rPr lang="en-GB" altLang="en-US" sz="1600" dirty="0"/>
              <a:t> </a:t>
            </a:r>
          </a:p>
          <a:p>
            <a:pPr algn="l"/>
            <a:endParaRPr lang="en-GB" sz="1600" dirty="0"/>
          </a:p>
        </p:txBody>
      </p:sp>
      <p:sp>
        <p:nvSpPr>
          <p:cNvPr id="2" name="Title 1"/>
          <p:cNvSpPr>
            <a:spLocks noGrp="1"/>
          </p:cNvSpPr>
          <p:nvPr>
            <p:ph type="title"/>
          </p:nvPr>
        </p:nvSpPr>
        <p:spPr/>
        <p:txBody>
          <a:bodyPr/>
          <a:lstStyle/>
          <a:p>
            <a:r>
              <a:rPr lang="en-GB" dirty="0" smtClean="0"/>
              <a:t>TV AND RADIO </a:t>
            </a:r>
            <a:endParaRPr lang="en-GB" dirty="0"/>
          </a:p>
        </p:txBody>
      </p:sp>
      <p:sp>
        <p:nvSpPr>
          <p:cNvPr id="4" name="Rectangle 3"/>
          <p:cNvSpPr/>
          <p:nvPr/>
        </p:nvSpPr>
        <p:spPr>
          <a:xfrm>
            <a:off x="467544" y="3212976"/>
            <a:ext cx="8208912" cy="2086725"/>
          </a:xfrm>
          <a:prstGeom prst="rect">
            <a:avLst/>
          </a:prstGeom>
        </p:spPr>
        <p:txBody>
          <a:bodyPr wrap="square">
            <a:spAutoFit/>
          </a:bodyPr>
          <a:lstStyle/>
          <a:p>
            <a:pPr>
              <a:lnSpc>
                <a:spcPct val="80000"/>
              </a:lnSpc>
            </a:pPr>
            <a:r>
              <a:rPr lang="en-GB" altLang="en-US" dirty="0" smtClean="0"/>
              <a:t>We in Britain watch TV on average 25 hours of every week. Television viewing is Britain's most popular leisure pastime</a:t>
            </a:r>
          </a:p>
          <a:p>
            <a:pPr>
              <a:lnSpc>
                <a:spcPct val="80000"/>
              </a:lnSpc>
            </a:pPr>
            <a:r>
              <a:rPr lang="en-GB" altLang="en-US" dirty="0" smtClean="0"/>
              <a:t>We have got five main channels in Britain (</a:t>
            </a:r>
            <a:r>
              <a:rPr lang="en-GB" altLang="en-US" i="1" dirty="0" smtClean="0"/>
              <a:t>BBC1, BBC2, ITV1, Channel 4 and Channel 5)</a:t>
            </a:r>
          </a:p>
          <a:p>
            <a:pPr>
              <a:lnSpc>
                <a:spcPct val="80000"/>
              </a:lnSpc>
            </a:pPr>
            <a:r>
              <a:rPr lang="en-GB" altLang="en-US" dirty="0" smtClean="0"/>
              <a:t>The BBC has been providing regular television broadcasts since 1936 </a:t>
            </a:r>
          </a:p>
          <a:p>
            <a:pPr>
              <a:lnSpc>
                <a:spcPct val="80000"/>
              </a:lnSpc>
            </a:pPr>
            <a:r>
              <a:rPr lang="en-GB" altLang="en-US" dirty="0" smtClean="0"/>
              <a:t>There are about 130 daily and Sunday newspapers </a:t>
            </a:r>
          </a:p>
          <a:p>
            <a:pPr>
              <a:lnSpc>
                <a:spcPct val="80000"/>
              </a:lnSpc>
            </a:pPr>
            <a:r>
              <a:rPr lang="en-GB" altLang="en-US" dirty="0" smtClean="0"/>
              <a:t>British newspapers include the following: </a:t>
            </a:r>
            <a:endParaRPr lang="cs-CZ" altLang="en-US" dirty="0" smtClean="0"/>
          </a:p>
          <a:p>
            <a:pPr>
              <a:lnSpc>
                <a:spcPct val="80000"/>
              </a:lnSpc>
              <a:buFont typeface="Wingdings" pitchFamily="2" charset="2"/>
              <a:buNone/>
            </a:pPr>
            <a:r>
              <a:rPr lang="cs-CZ" altLang="en-US" i="1" dirty="0" smtClean="0"/>
              <a:t>     </a:t>
            </a:r>
            <a:r>
              <a:rPr lang="en-GB" altLang="en-US" i="1" dirty="0" smtClean="0"/>
              <a:t>The Daily Mail, The Daily  Telegraph, The Financial  Times, </a:t>
            </a:r>
            <a:endParaRPr lang="cs-CZ" altLang="en-US" i="1" dirty="0" smtClean="0"/>
          </a:p>
          <a:p>
            <a:pPr>
              <a:lnSpc>
                <a:spcPct val="80000"/>
              </a:lnSpc>
              <a:buFont typeface="Wingdings" pitchFamily="2" charset="2"/>
              <a:buNone/>
            </a:pPr>
            <a:r>
              <a:rPr lang="cs-CZ" altLang="en-US" i="1" dirty="0" smtClean="0"/>
              <a:t>     </a:t>
            </a:r>
            <a:r>
              <a:rPr lang="en-GB" altLang="en-US" i="1" dirty="0" smtClean="0"/>
              <a:t>The Guardian, The Independent, The Times, Western Mail </a:t>
            </a:r>
            <a:endParaRPr lang="cs-CZ" altLang="en-US" i="1" dirty="0" smtClean="0"/>
          </a:p>
          <a:p>
            <a:pPr>
              <a:lnSpc>
                <a:spcPct val="80000"/>
              </a:lnSpc>
              <a:buFont typeface="Wingdings" pitchFamily="2" charset="2"/>
              <a:buNone/>
            </a:pPr>
            <a:r>
              <a:rPr lang="cs-CZ" altLang="en-US" i="1" dirty="0" smtClean="0"/>
              <a:t>     </a:t>
            </a:r>
            <a:r>
              <a:rPr lang="en-GB" altLang="en-US" i="1" dirty="0" smtClean="0"/>
              <a:t>and Echo, The Sun, The Mirror, The Herald</a:t>
            </a:r>
            <a:r>
              <a:rPr lang="en-GB" altLang="en-US" dirty="0" smtClean="0"/>
              <a:t>, </a:t>
            </a:r>
            <a:r>
              <a:rPr lang="en-GB" altLang="en-US" i="1" dirty="0" smtClean="0"/>
              <a:t>Written by Rachel.</a:t>
            </a:r>
            <a:endParaRPr lang="en-GB" altLang="en-US" i="1" dirty="0"/>
          </a:p>
        </p:txBody>
      </p:sp>
    </p:spTree>
    <p:extLst>
      <p:ext uri="{BB962C8B-B14F-4D97-AF65-F5344CB8AC3E}">
        <p14:creationId xmlns:p14="http://schemas.microsoft.com/office/powerpoint/2010/main" val="35494248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6059" y="1670957"/>
            <a:ext cx="8694383" cy="3804118"/>
          </a:xfrm>
          <a:prstGeom prst="rect">
            <a:avLst/>
          </a:prstGeom>
        </p:spPr>
        <p:txBody>
          <a:bodyPr wrap="square">
            <a:spAutoFit/>
          </a:bodyPr>
          <a:lstStyle/>
          <a:p>
            <a:pPr>
              <a:lnSpc>
                <a:spcPct val="90000"/>
              </a:lnSpc>
            </a:pPr>
            <a:r>
              <a:rPr lang="en-US" altLang="zh-TW" sz="2400" dirty="0" smtClean="0">
                <a:ea typeface="PMingLiU" pitchFamily="18" charset="-120"/>
              </a:rPr>
              <a:t>England’s national sport: cricket</a:t>
            </a:r>
          </a:p>
          <a:p>
            <a:pPr lvl="1">
              <a:lnSpc>
                <a:spcPct val="90000"/>
              </a:lnSpc>
            </a:pPr>
            <a:r>
              <a:rPr lang="en-US" altLang="zh-TW" sz="2000" dirty="0" smtClean="0">
                <a:ea typeface="PMingLiU" pitchFamily="18" charset="-120"/>
              </a:rPr>
              <a:t>Most popular sport: soccer (football)</a:t>
            </a:r>
          </a:p>
          <a:p>
            <a:pPr>
              <a:lnSpc>
                <a:spcPct val="90000"/>
              </a:lnSpc>
            </a:pPr>
            <a:r>
              <a:rPr lang="en-US" altLang="zh-TW" sz="2400" dirty="0" smtClean="0">
                <a:ea typeface="PMingLiU" pitchFamily="18" charset="-120"/>
              </a:rPr>
              <a:t>Rugby: this sport used to be played by                                                                            the rich upper class only</a:t>
            </a:r>
          </a:p>
          <a:p>
            <a:pPr>
              <a:lnSpc>
                <a:spcPct val="90000"/>
              </a:lnSpc>
            </a:pPr>
            <a:r>
              <a:rPr lang="en-US" altLang="zh-TW" sz="2400" dirty="0" smtClean="0">
                <a:ea typeface="PMingLiU" pitchFamily="18" charset="-120"/>
              </a:rPr>
              <a:t>Tennis: Wimbledon</a:t>
            </a:r>
          </a:p>
          <a:p>
            <a:pPr lvl="1">
              <a:lnSpc>
                <a:spcPct val="90000"/>
              </a:lnSpc>
            </a:pPr>
            <a:r>
              <a:rPr lang="en-US" altLang="zh-TW" sz="2000" dirty="0" smtClean="0">
                <a:ea typeface="PMingLiU" pitchFamily="18" charset="-120"/>
              </a:rPr>
              <a:t>Traditionally, visitors eat strawberries and                                                                               cream while watching the game</a:t>
            </a:r>
          </a:p>
          <a:p>
            <a:pPr>
              <a:lnSpc>
                <a:spcPct val="90000"/>
              </a:lnSpc>
            </a:pPr>
            <a:r>
              <a:rPr lang="en-US" altLang="zh-TW" sz="2400" dirty="0" smtClean="0">
                <a:ea typeface="PMingLiU" pitchFamily="18" charset="-120"/>
              </a:rPr>
              <a:t>Polo: brought to Britain from India in the 19th Century                                              by army officers </a:t>
            </a:r>
          </a:p>
          <a:p>
            <a:pPr>
              <a:lnSpc>
                <a:spcPct val="90000"/>
              </a:lnSpc>
            </a:pPr>
            <a:r>
              <a:rPr lang="en-US" altLang="zh-TW" sz="2400" dirty="0" smtClean="0">
                <a:ea typeface="PMingLiU" pitchFamily="18" charset="-120"/>
              </a:rPr>
              <a:t>Boxing Day Hunts: Traditionally it is a day for fox hunting</a:t>
            </a:r>
          </a:p>
          <a:p>
            <a:pPr lvl="1">
              <a:lnSpc>
                <a:spcPct val="90000"/>
              </a:lnSpc>
            </a:pPr>
            <a:r>
              <a:rPr lang="en-US" altLang="zh-TW" sz="2000" dirty="0" smtClean="0">
                <a:ea typeface="PMingLiU" pitchFamily="18" charset="-120"/>
              </a:rPr>
              <a:t>Boxing Day is the following day after Christmas Day </a:t>
            </a:r>
          </a:p>
          <a:p>
            <a:pPr lvl="1">
              <a:lnSpc>
                <a:spcPct val="90000"/>
              </a:lnSpc>
            </a:pPr>
            <a:r>
              <a:rPr lang="en-US" altLang="zh-TW" sz="2000" dirty="0" smtClean="0">
                <a:ea typeface="PMingLiU" pitchFamily="18" charset="-120"/>
              </a:rPr>
              <a:t>18 February 2005: hunting with dogs became a criminal offence  </a:t>
            </a:r>
            <a:endParaRPr lang="en-US" altLang="zh-TW" sz="2000" dirty="0">
              <a:ea typeface="PMingLiU" pitchFamily="18" charset="-120"/>
            </a:endParaRPr>
          </a:p>
        </p:txBody>
      </p:sp>
      <p:pic>
        <p:nvPicPr>
          <p:cNvPr id="5" name="Picture 4" descr="Crick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0120" y="299864"/>
            <a:ext cx="353377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2276872"/>
            <a:ext cx="1512887" cy="10969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3789" y="3573016"/>
            <a:ext cx="977900" cy="1081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6998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03" y="116633"/>
            <a:ext cx="8644150" cy="6741368"/>
          </a:xfrm>
          <a:prstGeom prst="rect">
            <a:avLst/>
          </a:prstGeom>
        </p:spPr>
      </p:pic>
      <p:pic>
        <p:nvPicPr>
          <p:cNvPr id="4" name="Content Placeholder 3"/>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9396536" y="620688"/>
            <a:ext cx="1849388" cy="1035657"/>
          </a:xfrm>
          <a:prstGeom prst="rect">
            <a:avLst/>
          </a:prstGeom>
        </p:spPr>
      </p:pic>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0728" y="377119"/>
            <a:ext cx="1849388" cy="1035657"/>
          </a:xfrm>
          <a:prstGeom prst="rect">
            <a:avLst/>
          </a:prstGeom>
        </p:spPr>
      </p:pic>
      <p:sp>
        <p:nvSpPr>
          <p:cNvPr id="8" name="Rectangle 7"/>
          <p:cNvSpPr/>
          <p:nvPr/>
        </p:nvSpPr>
        <p:spPr>
          <a:xfrm>
            <a:off x="1547664" y="1268760"/>
            <a:ext cx="3960440" cy="38884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It was </a:t>
            </a:r>
            <a:endParaRPr lang="en-GB" dirty="0"/>
          </a:p>
        </p:txBody>
      </p:sp>
      <p:sp>
        <p:nvSpPr>
          <p:cNvPr id="9" name="Rectangle 8"/>
          <p:cNvSpPr/>
          <p:nvPr/>
        </p:nvSpPr>
        <p:spPr>
          <a:xfrm>
            <a:off x="3347864" y="1700808"/>
            <a:ext cx="3960440" cy="38884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2051720" y="2780928"/>
            <a:ext cx="4968552" cy="2215991"/>
          </a:xfrm>
          <a:prstGeom prst="rect">
            <a:avLst/>
          </a:prstGeom>
          <a:noFill/>
          <a:ln>
            <a:solidFill>
              <a:schemeClr val="bg1"/>
            </a:solidFill>
          </a:ln>
        </p:spPr>
        <p:txBody>
          <a:bodyPr wrap="square" rtlCol="0">
            <a:spAutoFit/>
          </a:bodyPr>
          <a:lstStyle/>
          <a:p>
            <a:pPr marL="285750" indent="-285750">
              <a:buFont typeface="Wingdings" pitchFamily="2" charset="2"/>
              <a:buChar char="v"/>
            </a:pPr>
            <a:r>
              <a:rPr lang="en-GB" sz="2400" dirty="0" smtClean="0"/>
              <a:t>It was founded in 1992</a:t>
            </a:r>
          </a:p>
          <a:p>
            <a:pPr marL="285750" indent="-285750">
              <a:buFont typeface="Wingdings" pitchFamily="2" charset="2"/>
              <a:buChar char="v"/>
            </a:pPr>
            <a:r>
              <a:rPr lang="en-GB" sz="2400" dirty="0"/>
              <a:t>It is a UK based football league </a:t>
            </a:r>
          </a:p>
          <a:p>
            <a:pPr marL="285750" indent="-285750">
              <a:buFont typeface="Wingdings" pitchFamily="2" charset="2"/>
              <a:buChar char="v"/>
            </a:pPr>
            <a:r>
              <a:rPr lang="en-GB" sz="2400" dirty="0" smtClean="0"/>
              <a:t>It </a:t>
            </a:r>
            <a:r>
              <a:rPr lang="en-GB" sz="2400" dirty="0"/>
              <a:t>is one of the most watched and successful team </a:t>
            </a:r>
            <a:endParaRPr lang="en-GB" sz="2400" dirty="0" smtClean="0"/>
          </a:p>
          <a:p>
            <a:pPr marL="285750" indent="-285750">
              <a:buFont typeface="Wingdings" pitchFamily="2" charset="2"/>
              <a:buChar char="v"/>
            </a:pPr>
            <a:r>
              <a:rPr lang="en-GB" sz="2400" dirty="0" smtClean="0"/>
              <a:t>There are 20 teams, 38 games </a:t>
            </a:r>
            <a:endParaRPr lang="en-GB" sz="2400" dirty="0"/>
          </a:p>
          <a:p>
            <a:endParaRPr lang="en-GB" dirty="0"/>
          </a:p>
        </p:txBody>
      </p:sp>
      <p:sp>
        <p:nvSpPr>
          <p:cNvPr id="2" name="Title 1"/>
          <p:cNvSpPr>
            <a:spLocks noGrp="1"/>
          </p:cNvSpPr>
          <p:nvPr>
            <p:ph type="title"/>
          </p:nvPr>
        </p:nvSpPr>
        <p:spPr>
          <a:xfrm>
            <a:off x="1514457" y="1412776"/>
            <a:ext cx="5948529" cy="1143000"/>
          </a:xfrm>
        </p:spPr>
        <p:txBody>
          <a:bodyPr>
            <a:normAutofit/>
          </a:bodyPr>
          <a:lstStyle/>
          <a:p>
            <a:r>
              <a:rPr lang="en-GB" sz="3600" dirty="0" smtClean="0"/>
              <a:t>Barclays Premier league </a:t>
            </a:r>
            <a:endParaRPr lang="en-GB" sz="3600" dirty="0"/>
          </a:p>
        </p:txBody>
      </p:sp>
    </p:spTree>
    <p:extLst>
      <p:ext uri="{BB962C8B-B14F-4D97-AF65-F5344CB8AC3E}">
        <p14:creationId xmlns:p14="http://schemas.microsoft.com/office/powerpoint/2010/main" val="15149172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4294967295"/>
          </p:nvPr>
        </p:nvPicPr>
        <p:blipFill rotWithShape="1">
          <a:blip r:embed="rId2">
            <a:extLst>
              <a:ext uri="{28A0092B-C50C-407E-A947-70E740481C1C}">
                <a14:useLocalDpi xmlns:a14="http://schemas.microsoft.com/office/drawing/2010/main" val="0"/>
              </a:ext>
            </a:extLst>
          </a:blip>
          <a:srcRect t="4473"/>
          <a:stretch/>
        </p:blipFill>
        <p:spPr>
          <a:xfrm>
            <a:off x="179512" y="563287"/>
            <a:ext cx="3965374" cy="4647857"/>
          </a:xfrm>
          <a:prstGeom prst="rect">
            <a:avLst/>
          </a:prstGeom>
        </p:spPr>
      </p:pic>
      <p:sp>
        <p:nvSpPr>
          <p:cNvPr id="2" name="Title 1"/>
          <p:cNvSpPr>
            <a:spLocks noGrp="1"/>
          </p:cNvSpPr>
          <p:nvPr>
            <p:ph type="title"/>
          </p:nvPr>
        </p:nvSpPr>
        <p:spPr/>
        <p:txBody>
          <a:bodyPr/>
          <a:lstStyle/>
          <a:p>
            <a:r>
              <a:rPr lang="en-GB" dirty="0" smtClean="0"/>
              <a:t>Locations </a:t>
            </a:r>
            <a:endParaRPr lang="en-GB" dirty="0"/>
          </a:p>
        </p:txBody>
      </p:sp>
      <p:sp>
        <p:nvSpPr>
          <p:cNvPr id="5" name="TextBox 4"/>
          <p:cNvSpPr txBox="1"/>
          <p:nvPr/>
        </p:nvSpPr>
        <p:spPr>
          <a:xfrm>
            <a:off x="4499992" y="1916832"/>
            <a:ext cx="4176464" cy="646331"/>
          </a:xfrm>
          <a:prstGeom prst="rect">
            <a:avLst/>
          </a:prstGeom>
          <a:noFill/>
        </p:spPr>
        <p:txBody>
          <a:bodyPr wrap="square" rtlCol="0">
            <a:spAutoFit/>
          </a:bodyPr>
          <a:lstStyle/>
          <a:p>
            <a:r>
              <a:rPr lang="en-GB" dirty="0" smtClean="0"/>
              <a:t>These are the location of all 20 teams in the premier league </a:t>
            </a:r>
            <a:endParaRPr lang="en-GB" dirty="0"/>
          </a:p>
        </p:txBody>
      </p:sp>
      <p:sp>
        <p:nvSpPr>
          <p:cNvPr id="6" name="Donut 5"/>
          <p:cNvSpPr/>
          <p:nvPr/>
        </p:nvSpPr>
        <p:spPr>
          <a:xfrm flipV="1">
            <a:off x="-900608" y="2887216"/>
            <a:ext cx="576064" cy="504056"/>
          </a:xfrm>
          <a:prstGeom prst="donut">
            <a:avLst>
              <a:gd name="adj" fmla="val 4303"/>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2333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457200" y="2020824"/>
            <a:ext cx="8229600" cy="4075176"/>
          </a:xfrm>
          <a:prstGeom prst="rect">
            <a:avLst/>
          </a:prstGeom>
        </p:spPr>
        <p:txBody>
          <a:bodyPr/>
          <a:lstStyle/>
          <a:p>
            <a:r>
              <a:rPr lang="en-GB" dirty="0" smtClean="0"/>
              <a:t>Most titles won – Manchester united (13)</a:t>
            </a:r>
          </a:p>
          <a:p>
            <a:r>
              <a:rPr lang="en-GB" dirty="0" smtClean="0"/>
              <a:t>Most goals scored – Alan Shearer (260)</a:t>
            </a:r>
          </a:p>
          <a:p>
            <a:r>
              <a:rPr lang="en-GB" dirty="0"/>
              <a:t>Best </a:t>
            </a:r>
            <a:r>
              <a:rPr lang="en-GB" dirty="0" smtClean="0"/>
              <a:t>Manager</a:t>
            </a:r>
            <a:r>
              <a:rPr lang="en-GB" dirty="0"/>
              <a:t>: Sir Alex </a:t>
            </a:r>
            <a:r>
              <a:rPr lang="en-GB" dirty="0" smtClean="0"/>
              <a:t>Ferguson</a:t>
            </a:r>
          </a:p>
          <a:p>
            <a:r>
              <a:rPr lang="en-GB" dirty="0" smtClean="0"/>
              <a:t>Most </a:t>
            </a:r>
            <a:r>
              <a:rPr lang="en-GB" dirty="0"/>
              <a:t>Appearances: Ryan </a:t>
            </a:r>
            <a:r>
              <a:rPr lang="en-GB" dirty="0" err="1"/>
              <a:t>Giggs</a:t>
            </a:r>
            <a:r>
              <a:rPr lang="en-GB" dirty="0"/>
              <a:t> (598</a:t>
            </a:r>
            <a:r>
              <a:rPr lang="en-GB" dirty="0" smtClean="0"/>
              <a:t>)</a:t>
            </a:r>
          </a:p>
          <a:p>
            <a:r>
              <a:rPr lang="en-GB" dirty="0" smtClean="0"/>
              <a:t>Best </a:t>
            </a:r>
            <a:r>
              <a:rPr lang="en-GB" dirty="0"/>
              <a:t>Team: 2003–04 Arsenal</a:t>
            </a:r>
          </a:p>
          <a:p>
            <a:endParaRPr lang="en-GB" dirty="0" smtClean="0"/>
          </a:p>
          <a:p>
            <a:endParaRPr lang="en-GB" dirty="0"/>
          </a:p>
        </p:txBody>
      </p:sp>
      <p:sp>
        <p:nvSpPr>
          <p:cNvPr id="2" name="Title 1"/>
          <p:cNvSpPr>
            <a:spLocks noGrp="1"/>
          </p:cNvSpPr>
          <p:nvPr>
            <p:ph type="title"/>
          </p:nvPr>
        </p:nvSpPr>
        <p:spPr/>
        <p:txBody>
          <a:bodyPr>
            <a:normAutofit fontScale="90000"/>
          </a:bodyPr>
          <a:lstStyle/>
          <a:p>
            <a:r>
              <a:rPr lang="en-GB" dirty="0" smtClean="0"/>
              <a:t>Records and achievements</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784" y="7101408"/>
            <a:ext cx="4328350" cy="288032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8840" y="592126"/>
            <a:ext cx="2857500" cy="1600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3800" y="6842472"/>
            <a:ext cx="3600400" cy="216024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2976" y="3339855"/>
            <a:ext cx="4003723" cy="266429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28584" y="2445534"/>
            <a:ext cx="3465165" cy="2326972"/>
          </a:xfrm>
          <a:prstGeom prst="rect">
            <a:avLst/>
          </a:prstGeom>
        </p:spPr>
      </p:pic>
    </p:spTree>
    <p:extLst>
      <p:ext uri="{BB962C8B-B14F-4D97-AF65-F5344CB8AC3E}">
        <p14:creationId xmlns:p14="http://schemas.microsoft.com/office/powerpoint/2010/main" val="2994457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Brief Explanation</a:t>
            </a:r>
            <a:endParaRPr lang="en-GB" dirty="0"/>
          </a:p>
        </p:txBody>
      </p:sp>
      <p:sp>
        <p:nvSpPr>
          <p:cNvPr id="3" name="Content Placeholder 2"/>
          <p:cNvSpPr>
            <a:spLocks noGrp="1"/>
          </p:cNvSpPr>
          <p:nvPr>
            <p:ph idx="1"/>
          </p:nvPr>
        </p:nvSpPr>
        <p:spPr/>
        <p:txBody>
          <a:bodyPr>
            <a:normAutofit fontScale="92500" lnSpcReduction="20000"/>
          </a:bodyPr>
          <a:lstStyle/>
          <a:p>
            <a:r>
              <a:rPr lang="en-GB" dirty="0" smtClean="0"/>
              <a:t>Through its history, the United Kingdom has been a major exporter and source of musical innovation in the modern and contemporary eras, drawing its cultural basis from the history of the United Kingdom, from church music, from Western culture and from the ancient and traditional folk music and instrumentation of England, Scotland, Northern Ireland and Wales. In the 20th century, influences from the music of the United States became most dominant in popular music. This led to the explosion of the British Invasion, while subsequent notable movements in British music include the New Wave of British Heavy Metal and Britpop. The United Kingdom has one of the world's largest music industries today, with many British musicians having had an impact on modern music.</a:t>
            </a:r>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4509120"/>
            <a:ext cx="2619375"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5909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Over the years…</a:t>
            </a:r>
            <a:endParaRPr lang="en-GB" dirty="0"/>
          </a:p>
        </p:txBody>
      </p:sp>
      <p:sp>
        <p:nvSpPr>
          <p:cNvPr id="3" name="Content Placeholder 2"/>
          <p:cNvSpPr>
            <a:spLocks noGrp="1"/>
          </p:cNvSpPr>
          <p:nvPr>
            <p:ph idx="1"/>
          </p:nvPr>
        </p:nvSpPr>
        <p:spPr>
          <a:xfrm>
            <a:off x="755576" y="1844824"/>
            <a:ext cx="7550224" cy="3015208"/>
          </a:xfrm>
        </p:spPr>
        <p:txBody>
          <a:bodyPr>
            <a:normAutofit/>
          </a:bodyPr>
          <a:lstStyle/>
          <a:p>
            <a:r>
              <a:rPr lang="en-GB" sz="3200" dirty="0" smtClean="0"/>
              <a:t>British music had large influence over culture and society and has dominated the music and creative arts over decades. With each decade having its own style and trends.</a:t>
            </a:r>
            <a:endParaRPr lang="en-GB" sz="32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404664"/>
            <a:ext cx="4608512" cy="1513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1933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4509120"/>
            <a:ext cx="6781800" cy="1600200"/>
          </a:xfrm>
        </p:spPr>
        <p:txBody>
          <a:bodyPr>
            <a:normAutofit/>
          </a:bodyPr>
          <a:lstStyle/>
          <a:p>
            <a:r>
              <a:rPr lang="en-GB" sz="8000" b="1" dirty="0" smtClean="0">
                <a:solidFill>
                  <a:srgbClr val="00B050"/>
                </a:solidFill>
                <a:latin typeface="Ravie" pitchFamily="82" charset="0"/>
                <a:cs typeface="Aharoni" pitchFamily="2" charset="-79"/>
              </a:rPr>
              <a:t>6</a:t>
            </a:r>
            <a:r>
              <a:rPr lang="en-GB" sz="8000" b="1" dirty="0" smtClean="0">
                <a:solidFill>
                  <a:srgbClr val="7030A0"/>
                </a:solidFill>
                <a:latin typeface="Ravie" pitchFamily="82" charset="0"/>
                <a:cs typeface="Aharoni" pitchFamily="2" charset="-79"/>
              </a:rPr>
              <a:t>0</a:t>
            </a:r>
            <a:r>
              <a:rPr lang="en-GB" sz="8000" b="1" dirty="0" smtClean="0">
                <a:solidFill>
                  <a:srgbClr val="FF0000"/>
                </a:solidFill>
                <a:latin typeface="Ravie" pitchFamily="82" charset="0"/>
                <a:cs typeface="Aharoni" pitchFamily="2" charset="-79"/>
              </a:rPr>
              <a:t>’</a:t>
            </a:r>
            <a:r>
              <a:rPr lang="en-GB" sz="8000" b="1" dirty="0" smtClean="0">
                <a:solidFill>
                  <a:srgbClr val="0070C0"/>
                </a:solidFill>
                <a:latin typeface="Ravie" pitchFamily="82" charset="0"/>
                <a:cs typeface="Aharoni" pitchFamily="2" charset="-79"/>
              </a:rPr>
              <a:t>s</a:t>
            </a:r>
            <a:endParaRPr lang="en-GB" sz="8000" b="1" dirty="0">
              <a:solidFill>
                <a:srgbClr val="0070C0"/>
              </a:solidFill>
              <a:latin typeface="Ravie" pitchFamily="82" charset="0"/>
              <a:cs typeface="Aharoni" pitchFamily="2" charset="-79"/>
            </a:endParaRPr>
          </a:p>
        </p:txBody>
      </p:sp>
      <p:sp>
        <p:nvSpPr>
          <p:cNvPr id="3" name="Content Placeholder 2"/>
          <p:cNvSpPr>
            <a:spLocks noGrp="1"/>
          </p:cNvSpPr>
          <p:nvPr>
            <p:ph idx="1"/>
          </p:nvPr>
        </p:nvSpPr>
        <p:spPr/>
        <p:txBody>
          <a:bodyPr>
            <a:normAutofit/>
          </a:bodyPr>
          <a:lstStyle/>
          <a:p>
            <a:r>
              <a:rPr lang="en-GB" sz="3200" dirty="0" smtClean="0">
                <a:solidFill>
                  <a:srgbClr val="002060"/>
                </a:solidFill>
                <a:latin typeface="Aharoni" pitchFamily="2" charset="-79"/>
                <a:cs typeface="Aharoni" pitchFamily="2" charset="-79"/>
              </a:rPr>
              <a:t>The swinging 60’s had an extremely large following for music with Hippie culture basing itself around it with large festivals and summers of love. As well as this there was the emergence of the British invasion putting artists on a global scale.</a:t>
            </a:r>
            <a:endParaRPr lang="en-GB" sz="3200" dirty="0">
              <a:solidFill>
                <a:srgbClr val="002060"/>
              </a:solidFill>
              <a:latin typeface="Aharoni" pitchFamily="2" charset="-79"/>
              <a:cs typeface="Aharoni" pitchFamily="2" charset="-79"/>
            </a:endParaRPr>
          </a:p>
        </p:txBody>
      </p:sp>
    </p:spTree>
    <p:extLst>
      <p:ext uri="{BB962C8B-B14F-4D97-AF65-F5344CB8AC3E}">
        <p14:creationId xmlns:p14="http://schemas.microsoft.com/office/powerpoint/2010/main" val="3173814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FF0000"/>
                </a:solidFill>
              </a:rPr>
              <a:t>The British Invasion</a:t>
            </a:r>
            <a:endParaRPr lang="en-GB" dirty="0">
              <a:solidFill>
                <a:srgbClr val="FF000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692696"/>
            <a:ext cx="2714625"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692696"/>
            <a:ext cx="230505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2378621"/>
            <a:ext cx="2663899"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474" y="2673897"/>
            <a:ext cx="3096741"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7388" y="759372"/>
            <a:ext cx="2390775"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5745" y="2673897"/>
            <a:ext cx="1778663" cy="1853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55576" y="4527283"/>
            <a:ext cx="7488832" cy="369332"/>
          </a:xfrm>
          <a:prstGeom prst="rect">
            <a:avLst/>
          </a:prstGeom>
          <a:noFill/>
        </p:spPr>
        <p:txBody>
          <a:bodyPr wrap="square" rtlCol="0">
            <a:spAutoFit/>
          </a:bodyPr>
          <a:lstStyle/>
          <a:p>
            <a:r>
              <a:rPr lang="en-GB" dirty="0" smtClean="0"/>
              <a:t>The British Invasion brought in a new era/wave of music across the world</a:t>
            </a:r>
            <a:endParaRPr lang="en-GB" dirty="0"/>
          </a:p>
        </p:txBody>
      </p:sp>
    </p:spTree>
    <p:extLst>
      <p:ext uri="{BB962C8B-B14F-4D97-AF65-F5344CB8AC3E}">
        <p14:creationId xmlns:p14="http://schemas.microsoft.com/office/powerpoint/2010/main" val="1528136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9600" b="1" dirty="0" smtClean="0">
                <a:solidFill>
                  <a:srgbClr val="0070C0"/>
                </a:solidFill>
                <a:latin typeface="Bauhaus 93" pitchFamily="82" charset="0"/>
              </a:rPr>
              <a:t>70’s</a:t>
            </a:r>
            <a:endParaRPr lang="en-GB" sz="9600" b="1" dirty="0">
              <a:solidFill>
                <a:srgbClr val="0070C0"/>
              </a:solidFill>
              <a:latin typeface="Bauhaus 93" pitchFamily="82" charset="0"/>
            </a:endParaRPr>
          </a:p>
        </p:txBody>
      </p:sp>
      <p:sp>
        <p:nvSpPr>
          <p:cNvPr id="3" name="Content Placeholder 2"/>
          <p:cNvSpPr>
            <a:spLocks noGrp="1"/>
          </p:cNvSpPr>
          <p:nvPr>
            <p:ph idx="1"/>
          </p:nvPr>
        </p:nvSpPr>
        <p:spPr>
          <a:xfrm>
            <a:off x="827584" y="3737114"/>
            <a:ext cx="7543800" cy="1440160"/>
          </a:xfrm>
        </p:spPr>
        <p:txBody>
          <a:bodyPr>
            <a:normAutofit fontScale="92500" lnSpcReduction="20000"/>
          </a:bodyPr>
          <a:lstStyle/>
          <a:p>
            <a:r>
              <a:rPr lang="en-GB" sz="3600" b="1" dirty="0" smtClean="0">
                <a:solidFill>
                  <a:srgbClr val="02AE16"/>
                </a:solidFill>
                <a:latin typeface="Baskerville Old Face" pitchFamily="18" charset="0"/>
              </a:rPr>
              <a:t>The 70’s came with a lot of dancing tunes with groove and funky trends</a:t>
            </a:r>
            <a:r>
              <a:rPr lang="en-GB" sz="3600" dirty="0" smtClean="0">
                <a:solidFill>
                  <a:srgbClr val="02AE16"/>
                </a:solidFill>
                <a:latin typeface="Baskerville Old Face" pitchFamily="18" charset="0"/>
              </a:rPr>
              <a:t>, like Scar and Rock music.</a:t>
            </a:r>
            <a:endParaRPr lang="en-GB" sz="3600" dirty="0">
              <a:solidFill>
                <a:srgbClr val="02AE16"/>
              </a:solidFill>
              <a:latin typeface="Baskerville Old Face"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76672"/>
            <a:ext cx="2448272"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204864"/>
            <a:ext cx="2448272" cy="1512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5191" y="385763"/>
            <a:ext cx="2709217"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9203" y="548680"/>
            <a:ext cx="2605988" cy="3168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4801" y="2414588"/>
            <a:ext cx="2549995" cy="1446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1463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8800" b="1" i="1" dirty="0" smtClean="0">
                <a:solidFill>
                  <a:srgbClr val="7030A0"/>
                </a:solidFill>
                <a:latin typeface="Bodoni MT Black" pitchFamily="18" charset="0"/>
              </a:rPr>
              <a:t>80’s</a:t>
            </a:r>
            <a:endParaRPr lang="en-GB" sz="8800" b="1" i="1" dirty="0">
              <a:solidFill>
                <a:srgbClr val="7030A0"/>
              </a:solidFill>
              <a:latin typeface="Bodoni MT Black" pitchFamily="18" charset="0"/>
            </a:endParaRPr>
          </a:p>
        </p:txBody>
      </p:sp>
      <p:sp>
        <p:nvSpPr>
          <p:cNvPr id="3" name="Content Placeholder 2"/>
          <p:cNvSpPr>
            <a:spLocks noGrp="1"/>
          </p:cNvSpPr>
          <p:nvPr>
            <p:ph idx="1"/>
          </p:nvPr>
        </p:nvSpPr>
        <p:spPr>
          <a:xfrm>
            <a:off x="827584" y="3717032"/>
            <a:ext cx="7543800" cy="1431032"/>
          </a:xfrm>
        </p:spPr>
        <p:txBody>
          <a:bodyPr>
            <a:normAutofit lnSpcReduction="10000"/>
          </a:bodyPr>
          <a:lstStyle/>
          <a:p>
            <a:r>
              <a:rPr lang="en-GB" dirty="0" smtClean="0">
                <a:solidFill>
                  <a:schemeClr val="accent3">
                    <a:lumMod val="50000"/>
                  </a:schemeClr>
                </a:solidFill>
                <a:latin typeface="Bodoni MT Black" pitchFamily="18" charset="0"/>
              </a:rPr>
              <a:t>Now into the 80s music became much wider in variety along with the mergence of music videos and new forms of owning songs like castes for example.</a:t>
            </a:r>
            <a:endParaRPr lang="en-GB" dirty="0">
              <a:solidFill>
                <a:schemeClr val="accent3">
                  <a:lumMod val="50000"/>
                </a:schemeClr>
              </a:solidFill>
              <a:latin typeface="Bodoni MT Black"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04664"/>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528" y="2252514"/>
            <a:ext cx="2390775"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0063" y="373698"/>
            <a:ext cx="2095500" cy="1695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5562" y="404664"/>
            <a:ext cx="238876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5562" y="2252515"/>
            <a:ext cx="3036838"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9495" y="1844825"/>
            <a:ext cx="2143125" cy="1919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311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8000" b="1" dirty="0" smtClean="0">
                <a:solidFill>
                  <a:schemeClr val="accent3">
                    <a:lumMod val="50000"/>
                  </a:schemeClr>
                </a:solidFill>
                <a:latin typeface="Algerian" pitchFamily="82" charset="0"/>
              </a:rPr>
              <a:t>90’s</a:t>
            </a:r>
            <a:endParaRPr lang="en-GB" sz="8000" b="1" dirty="0">
              <a:solidFill>
                <a:schemeClr val="accent3">
                  <a:lumMod val="50000"/>
                </a:schemeClr>
              </a:solidFill>
              <a:latin typeface="Algerian" pitchFamily="82" charset="0"/>
            </a:endParaRPr>
          </a:p>
        </p:txBody>
      </p:sp>
      <p:sp>
        <p:nvSpPr>
          <p:cNvPr id="3" name="Content Placeholder 2"/>
          <p:cNvSpPr>
            <a:spLocks noGrp="1"/>
          </p:cNvSpPr>
          <p:nvPr>
            <p:ph idx="1"/>
          </p:nvPr>
        </p:nvSpPr>
        <p:spPr>
          <a:xfrm>
            <a:off x="827584" y="4149080"/>
            <a:ext cx="7543800" cy="998984"/>
          </a:xfrm>
        </p:spPr>
        <p:txBody>
          <a:bodyPr>
            <a:normAutofit fontScale="85000" lnSpcReduction="20000"/>
          </a:bodyPr>
          <a:lstStyle/>
          <a:p>
            <a:r>
              <a:rPr lang="en-GB" sz="2800" dirty="0" smtClean="0">
                <a:solidFill>
                  <a:srgbClr val="002060"/>
                </a:solidFill>
              </a:rPr>
              <a:t>The 90s saw a continuous wave of new fashions and strange styles brought on from the 80s. As well it came with many boy and girl bands very similar to </a:t>
            </a:r>
            <a:r>
              <a:rPr lang="en-GB" sz="2800" dirty="0" err="1" smtClean="0">
                <a:solidFill>
                  <a:srgbClr val="002060"/>
                </a:solidFill>
              </a:rPr>
              <a:t>eachother</a:t>
            </a:r>
            <a:r>
              <a:rPr lang="en-GB" sz="2800" dirty="0" smtClean="0">
                <a:solidFill>
                  <a:srgbClr val="002060"/>
                </a:solidFill>
              </a:rPr>
              <a:t>.</a:t>
            </a:r>
            <a:endParaRPr lang="en-GB" sz="2800" dirty="0">
              <a:solidFill>
                <a:srgbClr val="002060"/>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76672"/>
            <a:ext cx="249555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4859" y="405234"/>
            <a:ext cx="2324100" cy="2663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8959" y="476672"/>
            <a:ext cx="2585409" cy="197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106" y="2305472"/>
            <a:ext cx="2448272" cy="1680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8748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4581128"/>
            <a:ext cx="6781800" cy="1600200"/>
          </a:xfrm>
        </p:spPr>
        <p:txBody>
          <a:bodyPr>
            <a:normAutofit/>
          </a:bodyPr>
          <a:lstStyle/>
          <a:p>
            <a:r>
              <a:rPr lang="en-GB" sz="8000" b="1" dirty="0" smtClean="0">
                <a:solidFill>
                  <a:schemeClr val="accent6">
                    <a:lumMod val="60000"/>
                    <a:lumOff val="40000"/>
                  </a:schemeClr>
                </a:solidFill>
              </a:rPr>
              <a:t>00’s+</a:t>
            </a:r>
            <a:endParaRPr lang="en-GB" sz="8000" b="1" dirty="0">
              <a:solidFill>
                <a:schemeClr val="accent6">
                  <a:lumMod val="60000"/>
                  <a:lumOff val="40000"/>
                </a:schemeClr>
              </a:solidFill>
            </a:endParaRPr>
          </a:p>
        </p:txBody>
      </p:sp>
      <p:sp>
        <p:nvSpPr>
          <p:cNvPr id="3" name="Content Placeholder 2"/>
          <p:cNvSpPr>
            <a:spLocks noGrp="1"/>
          </p:cNvSpPr>
          <p:nvPr>
            <p:ph idx="1"/>
          </p:nvPr>
        </p:nvSpPr>
        <p:spPr>
          <a:xfrm>
            <a:off x="755576" y="3933056"/>
            <a:ext cx="7543800" cy="1070992"/>
          </a:xfrm>
        </p:spPr>
        <p:txBody>
          <a:bodyPr/>
          <a:lstStyle/>
          <a:p>
            <a:pPr marL="0" indent="0">
              <a:buNone/>
            </a:pPr>
            <a:r>
              <a:rPr lang="en-GB" dirty="0" smtClean="0"/>
              <a:t>Over the past ten or so years British music moved onto to electro tech styles. With house music and indie rock etc.</a:t>
            </a:r>
            <a:endParaRPr lang="en-GB"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620688"/>
            <a:ext cx="2057400"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548680"/>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532789"/>
            <a:ext cx="2664296" cy="2104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121" y="2840012"/>
            <a:ext cx="2343150" cy="1309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7271" y="2396530"/>
            <a:ext cx="2390775" cy="1729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29963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90</TotalTime>
  <Words>664</Words>
  <Application>Microsoft Office PowerPoint</Application>
  <PresentationFormat>On-screen Show (4:3)</PresentationFormat>
  <Paragraphs>55</Paragraphs>
  <Slides>15</Slides>
  <Notes>0</Notes>
  <HiddenSlides>0</HiddenSlides>
  <MMClips>3</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NewsPrint</vt:lpstr>
      <vt:lpstr> </vt:lpstr>
      <vt:lpstr>Brief Explanation</vt:lpstr>
      <vt:lpstr>Over the years…</vt:lpstr>
      <vt:lpstr>60’s</vt:lpstr>
      <vt:lpstr>The British Invasion</vt:lpstr>
      <vt:lpstr>70’s</vt:lpstr>
      <vt:lpstr>80’s</vt:lpstr>
      <vt:lpstr>90’s</vt:lpstr>
      <vt:lpstr>00’s+</vt:lpstr>
      <vt:lpstr>Taster</vt:lpstr>
      <vt:lpstr>TV AND RADIO </vt:lpstr>
      <vt:lpstr>PowerPoint Presentation</vt:lpstr>
      <vt:lpstr>Barclays Premier league </vt:lpstr>
      <vt:lpstr>Locations </vt:lpstr>
      <vt:lpstr>Records and achievements</vt:lpstr>
    </vt:vector>
  </TitlesOfParts>
  <Company>Dartford Technology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08dayjoh</dc:creator>
  <cp:lastModifiedBy>09puvgaj</cp:lastModifiedBy>
  <cp:revision>11</cp:revision>
  <dcterms:created xsi:type="dcterms:W3CDTF">2015-07-02T12:48:31Z</dcterms:created>
  <dcterms:modified xsi:type="dcterms:W3CDTF">2015-07-03T14:43:10Z</dcterms:modified>
</cp:coreProperties>
</file>