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3427F72-91FC-4141-B42D-DC70BE08C979}" type="slidenum">
              <a:rPr lang="en-GB" smtClean="0"/>
              <a:t>‹#›</a:t>
            </a:fld>
            <a:endParaRPr lang="en-GB"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3427F72-91FC-4141-B42D-DC70BE08C979}"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3427F72-91FC-4141-B42D-DC70BE08C979}"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3427F72-91FC-4141-B42D-DC70BE08C979}" type="slidenum">
              <a:rPr lang="en-GB" smtClean="0"/>
              <a:t>‹#›</a:t>
            </a:fld>
            <a:endParaRPr lang="en-GB"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5" name="Footer Placeholder 4"/>
          <p:cNvSpPr>
            <a:spLocks noGrp="1"/>
          </p:cNvSpPr>
          <p:nvPr>
            <p:ph type="ftr" sz="quarter" idx="11"/>
          </p:nvPr>
        </p:nvSpPr>
        <p:spPr>
          <a:xfrm>
            <a:off x="800100" y="6172200"/>
            <a:ext cx="4000500" cy="457200"/>
          </a:xfrm>
        </p:spPr>
        <p:txBody>
          <a:bodyPr/>
          <a:lstStyle/>
          <a:p>
            <a:endParaRPr lang="en-GB"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3427F72-91FC-4141-B42D-DC70BE08C979}"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3427F72-91FC-4141-B42D-DC70BE08C979}" type="slidenum">
              <a:rPr lang="en-GB" smtClean="0"/>
              <a:t>‹#›</a:t>
            </a:fld>
            <a:endParaRPr lang="en-GB"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3427F72-91FC-4141-B42D-DC70BE08C979}" type="slidenum">
              <a:rPr lang="en-GB" smtClean="0"/>
              <a:t>‹#›</a:t>
            </a:fld>
            <a:endParaRPr lang="en-GB"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3427F72-91FC-4141-B42D-DC70BE08C979}"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3427F72-91FC-4141-B42D-DC70BE08C979}"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3427F72-91FC-4141-B42D-DC70BE08C979}" type="slidenum">
              <a:rPr lang="en-GB" smtClean="0"/>
              <a:t>‹#›</a:t>
            </a:fld>
            <a:endParaRPr lang="en-GB"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16B236-02B2-499E-BD45-C2D0A180C24D}" type="datetimeFigureOut">
              <a:rPr lang="en-GB" smtClean="0"/>
              <a:t>07/11/2015</a:t>
            </a:fld>
            <a:endParaRPr lang="en-GB" dirty="0"/>
          </a:p>
        </p:txBody>
      </p:sp>
      <p:sp>
        <p:nvSpPr>
          <p:cNvPr id="6" name="Footer Placeholder 5"/>
          <p:cNvSpPr>
            <a:spLocks noGrp="1"/>
          </p:cNvSpPr>
          <p:nvPr>
            <p:ph type="ftr" sz="quarter" idx="11"/>
          </p:nvPr>
        </p:nvSpPr>
        <p:spPr>
          <a:xfrm>
            <a:off x="914400" y="6172200"/>
            <a:ext cx="3886200" cy="457200"/>
          </a:xfrm>
        </p:spPr>
        <p:txBody>
          <a:bodyPr/>
          <a:lstStyle/>
          <a:p>
            <a:endParaRPr lang="en-GB" dirty="0"/>
          </a:p>
        </p:txBody>
      </p:sp>
      <p:sp>
        <p:nvSpPr>
          <p:cNvPr id="7" name="Slide Number Placeholder 6"/>
          <p:cNvSpPr>
            <a:spLocks noGrp="1"/>
          </p:cNvSpPr>
          <p:nvPr>
            <p:ph type="sldNum" sz="quarter" idx="12"/>
          </p:nvPr>
        </p:nvSpPr>
        <p:spPr>
          <a:xfrm>
            <a:off x="146304" y="6208776"/>
            <a:ext cx="457200" cy="457200"/>
          </a:xfrm>
        </p:spPr>
        <p:txBody>
          <a:bodyPr/>
          <a:lstStyle/>
          <a:p>
            <a:fld id="{93427F72-91FC-4141-B42D-DC70BE08C979}" type="slidenum">
              <a:rPr lang="en-GB" smtClean="0"/>
              <a:t>‹#›</a:t>
            </a:fld>
            <a:endParaRPr lang="en-GB"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16B236-02B2-499E-BD45-C2D0A180C24D}" type="datetimeFigureOut">
              <a:rPr lang="en-GB" smtClean="0"/>
              <a:t>07/11/2015</a:t>
            </a:fld>
            <a:endParaRPr lang="en-GB"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3427F72-91FC-4141-B42D-DC70BE08C979}"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eeducationforum.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hlinkClick r:id="rId2"/>
              </a:rPr>
              <a:t>www.theeducationforum.co.uk</a:t>
            </a:r>
            <a:r>
              <a:rPr lang="en-GB" dirty="0" smtClean="0"/>
              <a:t> </a:t>
            </a:r>
            <a:endParaRPr lang="en-GB" dirty="0"/>
          </a:p>
        </p:txBody>
      </p:sp>
      <p:sp>
        <p:nvSpPr>
          <p:cNvPr id="2" name="Title 1"/>
          <p:cNvSpPr>
            <a:spLocks noGrp="1"/>
          </p:cNvSpPr>
          <p:nvPr>
            <p:ph type="ctrTitle"/>
          </p:nvPr>
        </p:nvSpPr>
        <p:spPr/>
        <p:txBody>
          <a:bodyPr/>
          <a:lstStyle/>
          <a:p>
            <a:r>
              <a:rPr lang="en-GB" dirty="0" smtClean="0"/>
              <a:t>Why did Britain experience an Industrial Revolution?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Between 1750-1850 Britain became the first industrial nation and the dominant economic power in the world.</a:t>
            </a:r>
          </a:p>
          <a:p>
            <a:r>
              <a:rPr lang="en-GB" dirty="0" smtClean="0"/>
              <a:t>By 1850 50% of the population lived in new towns and cities and 40% of the workforce worked in factories mass producing goods</a:t>
            </a:r>
          </a:p>
          <a:p>
            <a:r>
              <a:rPr lang="en-GB" dirty="0" smtClean="0"/>
              <a:t>In the same period the numbers of people living and working in the countryside went down significantly</a:t>
            </a:r>
          </a:p>
          <a:p>
            <a:r>
              <a:rPr lang="en-GB" dirty="0" smtClean="0"/>
              <a:t>The Industrial Revolution therefore describes a combination of developments:</a:t>
            </a:r>
          </a:p>
          <a:p>
            <a:pPr marL="514350" indent="-514350">
              <a:buAutoNum type="arabicPeriod"/>
            </a:pPr>
            <a:r>
              <a:rPr lang="en-GB" dirty="0" smtClean="0"/>
              <a:t>Urbanisation</a:t>
            </a:r>
          </a:p>
          <a:p>
            <a:pPr marL="514350" indent="-514350">
              <a:buAutoNum type="arabicPeriod"/>
            </a:pPr>
            <a:r>
              <a:rPr lang="en-GB" dirty="0" smtClean="0"/>
              <a:t>Factory production replacing the domestic system</a:t>
            </a:r>
          </a:p>
          <a:p>
            <a:pPr marL="514350" indent="-514350">
              <a:buAutoNum type="arabicPeriod"/>
            </a:pPr>
            <a:r>
              <a:rPr lang="en-GB" dirty="0" smtClean="0"/>
              <a:t>Population growth</a:t>
            </a:r>
          </a:p>
          <a:p>
            <a:pPr marL="514350" indent="-514350">
              <a:buAutoNum type="arabicPeriod"/>
            </a:pPr>
            <a:r>
              <a:rPr lang="en-GB" dirty="0" smtClean="0"/>
              <a:t>Mechanisation</a:t>
            </a:r>
          </a:p>
          <a:p>
            <a:pPr marL="514350" indent="-514350">
              <a:buAutoNum type="arabicPeriod"/>
            </a:pPr>
            <a:r>
              <a:rPr lang="en-GB" dirty="0" smtClean="0"/>
              <a:t>Mass production</a:t>
            </a:r>
          </a:p>
          <a:p>
            <a:pPr marL="514350" indent="-514350">
              <a:buNone/>
            </a:pPr>
            <a:endParaRPr lang="en-GB" dirty="0" smtClean="0"/>
          </a:p>
          <a:p>
            <a:r>
              <a:rPr lang="en-GB" dirty="0" smtClean="0"/>
              <a:t>It was not a revolution in the sense that it happened suddenly, rather it gets called a revolution because it resulted in such huge changes in the way of life.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en-GB" dirty="0"/>
          </a:p>
        </p:txBody>
      </p:sp>
      <p:sp>
        <p:nvSpPr>
          <p:cNvPr id="3" name="Content Placeholder 2"/>
          <p:cNvSpPr>
            <a:spLocks noGrp="1"/>
          </p:cNvSpPr>
          <p:nvPr>
            <p:ph sz="quarter" idx="1"/>
          </p:nvPr>
        </p:nvSpPr>
        <p:spPr/>
        <p:txBody>
          <a:bodyPr>
            <a:normAutofit fontScale="77500" lnSpcReduction="20000"/>
          </a:bodyPr>
          <a:lstStyle/>
          <a:p>
            <a:pPr marL="514350" indent="-514350">
              <a:buAutoNum type="arabicPeriod"/>
            </a:pPr>
            <a:r>
              <a:rPr lang="en-GB" dirty="0" smtClean="0"/>
              <a:t>Population growth – more people needed more food, more clothes and more services</a:t>
            </a:r>
          </a:p>
          <a:p>
            <a:pPr marL="514350" indent="-514350">
              <a:buAutoNum type="arabicPeriod"/>
            </a:pPr>
            <a:r>
              <a:rPr lang="en-GB" dirty="0" smtClean="0"/>
              <a:t>Scientific Knowledge – technological breakthroughs with the advance of science and engineering</a:t>
            </a:r>
          </a:p>
          <a:p>
            <a:pPr marL="514350" indent="-514350">
              <a:buAutoNum type="arabicPeriod"/>
            </a:pPr>
            <a:r>
              <a:rPr lang="en-GB" dirty="0" smtClean="0"/>
              <a:t>Internal Peace – </a:t>
            </a:r>
            <a:r>
              <a:rPr lang="en-GB" dirty="0"/>
              <a:t>B</a:t>
            </a:r>
            <a:r>
              <a:rPr lang="en-GB" dirty="0" smtClean="0"/>
              <a:t>ritain was stable internally, no major political or social upheavals</a:t>
            </a:r>
          </a:p>
          <a:p>
            <a:pPr marL="514350" indent="-514350">
              <a:buAutoNum type="arabicPeriod"/>
            </a:pPr>
            <a:r>
              <a:rPr lang="en-GB" dirty="0" smtClean="0"/>
              <a:t>Communications – Britain had canals and roads</a:t>
            </a:r>
          </a:p>
          <a:p>
            <a:pPr marL="514350" indent="-514350">
              <a:buAutoNum type="arabicPeriod"/>
            </a:pPr>
            <a:r>
              <a:rPr lang="en-GB" dirty="0" smtClean="0"/>
              <a:t>Raw Materials – Britain had huge reserves of coal and iron – the building blocks of industrial production</a:t>
            </a:r>
          </a:p>
          <a:p>
            <a:pPr marL="514350" indent="-514350">
              <a:buAutoNum type="arabicPeriod"/>
            </a:pPr>
            <a:r>
              <a:rPr lang="en-GB" dirty="0" smtClean="0"/>
              <a:t>Banks – </a:t>
            </a:r>
            <a:r>
              <a:rPr lang="en-GB" dirty="0"/>
              <a:t>B</a:t>
            </a:r>
            <a:r>
              <a:rPr lang="en-GB" dirty="0" smtClean="0"/>
              <a:t>ritain was already a banking and commercial centre far in advance of most of Europe</a:t>
            </a:r>
          </a:p>
          <a:p>
            <a:pPr marL="514350" indent="-514350">
              <a:buAutoNum type="arabicPeriod"/>
            </a:pPr>
            <a:r>
              <a:rPr lang="en-GB" dirty="0" smtClean="0"/>
              <a:t>Not a feudal country – Britain did not have the system of local taxes and tariffs that existed in most of Europe</a:t>
            </a:r>
          </a:p>
          <a:p>
            <a:pPr marL="514350" indent="-514350">
              <a:buAutoNum type="arabicPeriod"/>
            </a:pPr>
            <a:r>
              <a:rPr lang="en-GB" dirty="0" smtClean="0"/>
              <a:t>‘Laissez-faire’ – the economist Adam Smith had introduced the idea that government should not interfere with economic development</a:t>
            </a:r>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sz="quarter" idx="1"/>
          </p:nvPr>
        </p:nvSpPr>
        <p:spPr/>
        <p:txBody>
          <a:bodyPr/>
          <a:lstStyle/>
          <a:p>
            <a:r>
              <a:rPr lang="en-GB" dirty="0" smtClean="0"/>
              <a:t>Use the handout and the Diamond 9 template to evaluate the Causes of the Industrial Revolution</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 and Factory Systems</a:t>
            </a:r>
            <a:endParaRPr lang="en-GB" dirty="0"/>
          </a:p>
        </p:txBody>
      </p:sp>
      <p:sp>
        <p:nvSpPr>
          <p:cNvPr id="3" name="Content Placeholder 2"/>
          <p:cNvSpPr>
            <a:spLocks noGrp="1"/>
          </p:cNvSpPr>
          <p:nvPr>
            <p:ph sz="quarter" idx="1"/>
          </p:nvPr>
        </p:nvSpPr>
        <p:spPr/>
        <p:txBody>
          <a:bodyPr>
            <a:normAutofit/>
          </a:bodyPr>
          <a:lstStyle/>
          <a:p>
            <a:r>
              <a:rPr lang="en-GB" dirty="0" smtClean="0"/>
              <a:t>Domestic – pre industrial revolution. People worked at home, families specialised in an area of production, merchant brought the good to the home and collected it when complete, workers paid ‘piece rate’, no machines, workers relatively highly skilled, limited production</a:t>
            </a:r>
          </a:p>
          <a:p>
            <a:r>
              <a:rPr lang="en-GB" dirty="0" smtClean="0"/>
              <a:t>Factory – post Industrial revolution. Workers travelled to factory for employment, workers supervised, workers work machines and have less special skill, all stages of production under one roof, highly mechanised, continuous production, mass production</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Pair Share</a:t>
            </a:r>
            <a:endParaRPr lang="en-GB" dirty="0"/>
          </a:p>
        </p:txBody>
      </p:sp>
      <p:sp>
        <p:nvSpPr>
          <p:cNvPr id="3" name="Content Placeholder 2"/>
          <p:cNvSpPr>
            <a:spLocks noGrp="1"/>
          </p:cNvSpPr>
          <p:nvPr>
            <p:ph sz="quarter" idx="1"/>
          </p:nvPr>
        </p:nvSpPr>
        <p:spPr/>
        <p:txBody>
          <a:bodyPr/>
          <a:lstStyle/>
          <a:p>
            <a:r>
              <a:rPr lang="en-GB" dirty="0" smtClean="0"/>
              <a:t>Suggest 3 reasons why workers might prefer the domestic system and 3 reasons why merchants or capitalists might prefer the factory system</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Textiles</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The first industry to experience the Industrial revolution was the textile (clothing) industry</a:t>
            </a:r>
          </a:p>
          <a:p>
            <a:r>
              <a:rPr lang="en-GB" dirty="0"/>
              <a:t>6</a:t>
            </a:r>
            <a:r>
              <a:rPr lang="en-GB" dirty="0" smtClean="0"/>
              <a:t> key individuals were crucial do this process</a:t>
            </a:r>
          </a:p>
          <a:p>
            <a:r>
              <a:rPr lang="en-GB" dirty="0" smtClean="0"/>
              <a:t>Research your allocated individual and report back on their influence and significance</a:t>
            </a:r>
          </a:p>
          <a:p>
            <a:pPr>
              <a:buNone/>
            </a:pPr>
            <a:r>
              <a:rPr lang="en-GB" dirty="0" smtClean="0"/>
              <a:t>John Kay and his Flying Shuttle</a:t>
            </a:r>
          </a:p>
          <a:p>
            <a:pPr>
              <a:buNone/>
            </a:pPr>
            <a:r>
              <a:rPr lang="en-GB" dirty="0" smtClean="0"/>
              <a:t>James Hargreaves and the Spinning Jenny</a:t>
            </a:r>
          </a:p>
          <a:p>
            <a:pPr>
              <a:buNone/>
            </a:pPr>
            <a:r>
              <a:rPr lang="en-GB" dirty="0" smtClean="0"/>
              <a:t>John Wyatt and Lewis Paul</a:t>
            </a:r>
          </a:p>
          <a:p>
            <a:pPr>
              <a:buNone/>
            </a:pPr>
            <a:r>
              <a:rPr lang="en-GB" dirty="0" smtClean="0"/>
              <a:t>Richard Arkwright and his Water Frame</a:t>
            </a:r>
          </a:p>
          <a:p>
            <a:pPr>
              <a:buNone/>
            </a:pPr>
            <a:r>
              <a:rPr lang="en-GB" dirty="0" smtClean="0"/>
              <a:t>Samuel Crompton and his mule</a:t>
            </a:r>
          </a:p>
          <a:p>
            <a:pPr>
              <a:buNone/>
            </a:pPr>
            <a:r>
              <a:rPr lang="en-GB" dirty="0" smtClean="0"/>
              <a:t>Edmund Cartwright and his power loom</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TotalTime>
  <Words>452</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Why did Britain experience an Industrial Revolution?</vt:lpstr>
      <vt:lpstr>Definitions</vt:lpstr>
      <vt:lpstr>Causes</vt:lpstr>
      <vt:lpstr>Activity</vt:lpstr>
      <vt:lpstr>Domestic and Factory Systems</vt:lpstr>
      <vt:lpstr>Pair Share</vt:lpstr>
      <vt:lpstr>Textiles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Britain experience an Industrial Revolution?</dc:title>
  <dc:creator>Andy</dc:creator>
  <cp:lastModifiedBy>Andy</cp:lastModifiedBy>
  <cp:revision>2</cp:revision>
  <dcterms:created xsi:type="dcterms:W3CDTF">2015-11-07T15:42:51Z</dcterms:created>
  <dcterms:modified xsi:type="dcterms:W3CDTF">2015-11-07T16:04:33Z</dcterms:modified>
</cp:coreProperties>
</file>