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BBB3F3-E4E8-4A90-B2D0-0CF113DF23AC}" type="slidenum">
              <a:rPr lang="en-GB" smtClean="0"/>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BBB3F3-E4E8-4A90-B2D0-0CF113DF23AC}"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BBB3F3-E4E8-4A90-B2D0-0CF113DF23AC}"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BBB3F3-E4E8-4A90-B2D0-0CF113DF23AC}"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BBBB3F3-E4E8-4A90-B2D0-0CF113DF23AC}"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BBBB3F3-E4E8-4A90-B2D0-0CF113DF23AC}" type="slidenum">
              <a:rPr lang="en-GB" smtClean="0"/>
              <a:t>‹#›</a:t>
            </a:fld>
            <a:endParaRPr lang="en-GB"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BBBB3F3-E4E8-4A90-B2D0-0CF113DF23AC}" type="slidenum">
              <a:rPr lang="en-GB" smtClean="0"/>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EBBBB3F3-E4E8-4A90-B2D0-0CF113DF23AC}"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BBBB3F3-E4E8-4A90-B2D0-0CF113DF23AC}"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EBBBB3F3-E4E8-4A90-B2D0-0CF113DF23AC}" type="slidenum">
              <a:rPr lang="en-GB" smtClean="0"/>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A90E32-C18F-4120-B93E-884A7D34FF4C}" type="datetimeFigureOut">
              <a:rPr lang="en-GB" smtClean="0"/>
              <a:t>04/01/2016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BBBB3F3-E4E8-4A90-B2D0-0CF113DF23AC}"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8A90E32-C18F-4120-B93E-884A7D34FF4C}" type="datetimeFigureOut">
              <a:rPr lang="en-GB" smtClean="0"/>
              <a:t>04/01/2016</a:t>
            </a:fld>
            <a:endParaRPr lang="en-GB"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EBBBB3F3-E4E8-4A90-B2D0-0CF113DF23AC}"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theeducationforum.co.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Vocationalism</a:t>
            </a:r>
            <a:r>
              <a:rPr lang="en-GB" dirty="0" smtClean="0"/>
              <a:t> &amp; Curriculum 200</a:t>
            </a:r>
            <a:endParaRPr lang="en-GB" dirty="0"/>
          </a:p>
        </p:txBody>
      </p:sp>
      <p:sp>
        <p:nvSpPr>
          <p:cNvPr id="3" name="Subtitle 2"/>
          <p:cNvSpPr>
            <a:spLocks noGrp="1"/>
          </p:cNvSpPr>
          <p:nvPr>
            <p:ph type="subTitle" idx="1"/>
          </p:nvPr>
        </p:nvSpPr>
        <p:spPr/>
        <p:txBody>
          <a:bodyPr/>
          <a:lstStyle/>
          <a:p>
            <a:r>
              <a:rPr lang="en-GB" dirty="0" smtClean="0">
                <a:hlinkClick r:id="rId2"/>
              </a:rPr>
              <a:t>www.theeducationforum.co.uk</a:t>
            </a:r>
            <a:r>
              <a:rPr lang="en-GB" dirty="0" smtClean="0"/>
              <a:t> </a:t>
            </a:r>
            <a:endParaRPr lang="en-GB" dirty="0"/>
          </a:p>
        </p:txBody>
      </p:sp>
    </p:spTree>
    <p:extLst>
      <p:ext uri="{BB962C8B-B14F-4D97-AF65-F5344CB8AC3E}">
        <p14:creationId xmlns:p14="http://schemas.microsoft.com/office/powerpoint/2010/main" val="2875264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a:t>
            </a:r>
            <a:endParaRPr lang="en-GB" dirty="0"/>
          </a:p>
        </p:txBody>
      </p:sp>
      <p:sp>
        <p:nvSpPr>
          <p:cNvPr id="3" name="Content Placeholder 2"/>
          <p:cNvSpPr>
            <a:spLocks noGrp="1"/>
          </p:cNvSpPr>
          <p:nvPr>
            <p:ph idx="1"/>
          </p:nvPr>
        </p:nvSpPr>
        <p:spPr/>
        <p:txBody>
          <a:bodyPr>
            <a:normAutofit/>
          </a:bodyPr>
          <a:lstStyle/>
          <a:p>
            <a:r>
              <a:rPr lang="en-GB" dirty="0"/>
              <a:t>During the 1970’s the British economy was struggling from the effects of recession. </a:t>
            </a:r>
            <a:endParaRPr lang="en-GB" dirty="0" smtClean="0"/>
          </a:p>
          <a:p>
            <a:r>
              <a:rPr lang="en-GB" dirty="0" smtClean="0"/>
              <a:t>Many </a:t>
            </a:r>
            <a:r>
              <a:rPr lang="en-GB" dirty="0"/>
              <a:t>16 year olds were ill equipped for work and Britain was seen to be at a disadvantage when compared to other European countries. </a:t>
            </a:r>
            <a:endParaRPr lang="en-GB" dirty="0" smtClean="0"/>
          </a:p>
          <a:p>
            <a:r>
              <a:rPr lang="en-GB" dirty="0" smtClean="0"/>
              <a:t>Many </a:t>
            </a:r>
            <a:r>
              <a:rPr lang="en-GB" dirty="0"/>
              <a:t>felt that education had been in the hands of </a:t>
            </a:r>
            <a:r>
              <a:rPr lang="en-GB" dirty="0" smtClean="0"/>
              <a:t>academics </a:t>
            </a:r>
            <a:r>
              <a:rPr lang="en-GB" dirty="0"/>
              <a:t>for too long and the emphasis on academic qualifications was crippling the economy, schools were blamed for not teaching the right kind of skills needed for the work place</a:t>
            </a:r>
            <a:r>
              <a:rPr lang="en-GB" dirty="0" smtClean="0"/>
              <a:t>.</a:t>
            </a:r>
          </a:p>
          <a:p>
            <a:r>
              <a:rPr lang="en-GB" dirty="0" smtClean="0"/>
              <a:t> </a:t>
            </a:r>
            <a:r>
              <a:rPr lang="en-GB" dirty="0"/>
              <a:t>Consequently over the years there have been many government policies inspired by this emphasis on new </a:t>
            </a:r>
            <a:r>
              <a:rPr lang="en-GB" dirty="0" smtClean="0"/>
              <a:t>vocationalism</a:t>
            </a:r>
            <a:r>
              <a:rPr lang="en-GB" dirty="0" smtClean="0"/>
              <a:t>….. </a:t>
            </a:r>
            <a:r>
              <a:rPr lang="en-GB" u="sng" dirty="0" smtClean="0"/>
              <a:t>Linking education more closely to work skills</a:t>
            </a:r>
            <a:endParaRPr lang="en-GB" u="sng" dirty="0"/>
          </a:p>
          <a:p>
            <a:endParaRPr lang="en-GB" dirty="0"/>
          </a:p>
        </p:txBody>
      </p:sp>
    </p:spTree>
    <p:extLst>
      <p:ext uri="{BB962C8B-B14F-4D97-AF65-F5344CB8AC3E}">
        <p14:creationId xmlns:p14="http://schemas.microsoft.com/office/powerpoint/2010/main" val="2748727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Policies</a:t>
            </a:r>
            <a:endParaRPr lang="en-GB" dirty="0"/>
          </a:p>
        </p:txBody>
      </p:sp>
      <p:sp>
        <p:nvSpPr>
          <p:cNvPr id="3" name="Content Placeholder 2"/>
          <p:cNvSpPr>
            <a:spLocks noGrp="1"/>
          </p:cNvSpPr>
          <p:nvPr>
            <p:ph idx="1"/>
          </p:nvPr>
        </p:nvSpPr>
        <p:spPr/>
        <p:txBody>
          <a:bodyPr>
            <a:normAutofit fontScale="85000" lnSpcReduction="10000"/>
          </a:bodyPr>
          <a:lstStyle/>
          <a:p>
            <a:pPr lvl="0"/>
            <a:r>
              <a:rPr lang="en-GB" dirty="0"/>
              <a:t>1970 The Manpower Services Commission was set up to develop youth training</a:t>
            </a:r>
          </a:p>
          <a:p>
            <a:pPr lvl="0"/>
            <a:r>
              <a:rPr lang="en-GB" dirty="0"/>
              <a:t>1978 the Youth Opportunities Programme offered young people 6 months of work experience.</a:t>
            </a:r>
          </a:p>
          <a:p>
            <a:pPr lvl="0"/>
            <a:r>
              <a:rPr lang="en-GB" dirty="0"/>
              <a:t>1970’s Initiatives such as GIST (Girls Into Science and Technology) and WISE (Women in Science and Engineering) aimed to encourage girls to become more interested in occupations in these sectors.</a:t>
            </a:r>
          </a:p>
          <a:p>
            <a:pPr lvl="0"/>
            <a:r>
              <a:rPr lang="en-GB" dirty="0"/>
              <a:t>1983 the Youth Training Scheme (YTS) offered school leavers a year of training in different occupations. This was updated by a more flexible approach in 1990 when the ‘S’ was dropped and it became Youth Training. (YT)</a:t>
            </a:r>
          </a:p>
          <a:p>
            <a:pPr lvl="0"/>
            <a:r>
              <a:rPr lang="en-GB" dirty="0"/>
              <a:t>1986 GNVQ’s (General National Vocational Qualifications) were introduced to give qualifications in work related fields e.g. childcare, tourism, public services etc.</a:t>
            </a:r>
          </a:p>
          <a:p>
            <a:pPr lvl="0"/>
            <a:r>
              <a:rPr lang="en-GB" dirty="0"/>
              <a:t>1997 the New Deal was introduced and stated that all under 25’s receiving benefits were required to take up a subsidised job or voluntary work or full time education.</a:t>
            </a:r>
          </a:p>
          <a:p>
            <a:pPr lvl="0"/>
            <a:r>
              <a:rPr lang="en-GB" dirty="0"/>
              <a:t>Curriculum 2000 introduced vocational A levels to replace the </a:t>
            </a:r>
            <a:r>
              <a:rPr lang="en-GB" dirty="0" smtClean="0"/>
              <a:t>GNVQ with ‘parity of esteem’. Key Skills qualifications in Numeracy, Literacy and ICT were made compulsory at post 16</a:t>
            </a:r>
            <a:endParaRPr lang="en-GB" dirty="0"/>
          </a:p>
          <a:p>
            <a:endParaRPr lang="en-GB" dirty="0"/>
          </a:p>
        </p:txBody>
      </p:sp>
    </p:spTree>
    <p:extLst>
      <p:ext uri="{BB962C8B-B14F-4D97-AF65-F5344CB8AC3E}">
        <p14:creationId xmlns:p14="http://schemas.microsoft.com/office/powerpoint/2010/main" val="1869852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Curriculum 2000</a:t>
            </a:r>
            <a:endParaRPr lang="en-GB" dirty="0"/>
          </a:p>
        </p:txBody>
      </p:sp>
      <p:sp>
        <p:nvSpPr>
          <p:cNvPr id="3" name="Content Placeholder 2"/>
          <p:cNvSpPr>
            <a:spLocks noGrp="1"/>
          </p:cNvSpPr>
          <p:nvPr>
            <p:ph idx="1"/>
          </p:nvPr>
        </p:nvSpPr>
        <p:spPr/>
        <p:txBody>
          <a:bodyPr>
            <a:normAutofit/>
          </a:bodyPr>
          <a:lstStyle/>
          <a:p>
            <a:pPr marL="0" indent="0">
              <a:buNone/>
            </a:pPr>
            <a:r>
              <a:rPr lang="en-GB" dirty="0"/>
              <a:t>  </a:t>
            </a:r>
          </a:p>
          <a:p>
            <a:r>
              <a:rPr lang="en-GB" dirty="0"/>
              <a:t>The major aim of this policy was to broaden the curriculum in the 16-18 age group. Compared with other European countries, Sixth formers in England and Wales studied fewer subjects</a:t>
            </a:r>
          </a:p>
          <a:p>
            <a:pPr lvl="0"/>
            <a:r>
              <a:rPr lang="en-GB" dirty="0"/>
              <a:t>A Levels were replaced with the AS and A2 system with a more modular approach to subjects </a:t>
            </a:r>
          </a:p>
          <a:p>
            <a:pPr lvl="0"/>
            <a:r>
              <a:rPr lang="en-GB" dirty="0"/>
              <a:t>AVCE’s (Advanced Vocational Certificates in Education) </a:t>
            </a:r>
            <a:r>
              <a:rPr lang="en-GB" dirty="0" smtClean="0"/>
              <a:t>were replaced </a:t>
            </a:r>
            <a:r>
              <a:rPr lang="en-GB" dirty="0"/>
              <a:t>Advanced GNVQ’s to offer a vocational alternative to A levels and to raise their profile for entry to Higher Education establishments.</a:t>
            </a:r>
          </a:p>
          <a:p>
            <a:pPr lvl="0"/>
            <a:r>
              <a:rPr lang="en-GB" dirty="0" smtClean="0"/>
              <a:t>Around the same time numeracy </a:t>
            </a:r>
            <a:r>
              <a:rPr lang="en-GB" dirty="0"/>
              <a:t>and literacy initiatives </a:t>
            </a:r>
            <a:r>
              <a:rPr lang="en-GB" dirty="0" smtClean="0"/>
              <a:t>were introduced </a:t>
            </a:r>
            <a:r>
              <a:rPr lang="en-GB" dirty="0"/>
              <a:t>into primary schools and lower key stages in  secondary schools in an attempt to </a:t>
            </a:r>
            <a:r>
              <a:rPr lang="en-GB" dirty="0" smtClean="0"/>
              <a:t>improve key skills</a:t>
            </a:r>
            <a:endParaRPr lang="en-GB" dirty="0"/>
          </a:p>
        </p:txBody>
      </p:sp>
    </p:spTree>
    <p:extLst>
      <p:ext uri="{BB962C8B-B14F-4D97-AF65-F5344CB8AC3E}">
        <p14:creationId xmlns:p14="http://schemas.microsoft.com/office/powerpoint/2010/main" val="2935628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Criticisms of Curriculum 2000</a:t>
            </a:r>
            <a:endParaRPr lang="en-GB" dirty="0"/>
          </a:p>
        </p:txBody>
      </p:sp>
      <p:sp>
        <p:nvSpPr>
          <p:cNvPr id="3" name="Content Placeholder 2"/>
          <p:cNvSpPr>
            <a:spLocks noGrp="1"/>
          </p:cNvSpPr>
          <p:nvPr>
            <p:ph idx="1"/>
          </p:nvPr>
        </p:nvSpPr>
        <p:spPr/>
        <p:txBody>
          <a:bodyPr>
            <a:normAutofit/>
          </a:bodyPr>
          <a:lstStyle/>
          <a:p>
            <a:pPr lvl="0"/>
            <a:r>
              <a:rPr lang="en-GB" dirty="0" smtClean="0"/>
              <a:t>The </a:t>
            </a:r>
            <a:r>
              <a:rPr lang="en-GB" dirty="0"/>
              <a:t>AS has led to a much more stilted stop start approach with many students repeating module exams 2/3 times.</a:t>
            </a:r>
          </a:p>
          <a:p>
            <a:pPr lvl="0"/>
            <a:r>
              <a:rPr lang="en-GB" dirty="0"/>
              <a:t>Staff and students are under more work pressure and therefore have little time for </a:t>
            </a:r>
            <a:r>
              <a:rPr lang="en-GB" dirty="0" smtClean="0"/>
              <a:t>depth learning or extra-curricular </a:t>
            </a:r>
            <a:r>
              <a:rPr lang="en-GB" dirty="0"/>
              <a:t>activities</a:t>
            </a:r>
            <a:r>
              <a:rPr lang="en-GB" dirty="0" smtClean="0"/>
              <a:t>.</a:t>
            </a:r>
            <a:endParaRPr lang="en-GB" dirty="0"/>
          </a:p>
          <a:p>
            <a:pPr lvl="0"/>
            <a:r>
              <a:rPr lang="en-GB" dirty="0"/>
              <a:t>Most students </a:t>
            </a:r>
            <a:r>
              <a:rPr lang="en-GB" dirty="0" smtClean="0"/>
              <a:t>did </a:t>
            </a:r>
            <a:r>
              <a:rPr lang="en-GB" dirty="0"/>
              <a:t>not </a:t>
            </a:r>
            <a:r>
              <a:rPr lang="en-GB" dirty="0" smtClean="0"/>
              <a:t>take </a:t>
            </a:r>
            <a:r>
              <a:rPr lang="en-GB" dirty="0"/>
              <a:t>up 5 AS levels in their first year and hence the broadening of the curriculum </a:t>
            </a:r>
            <a:r>
              <a:rPr lang="en-GB" dirty="0" smtClean="0"/>
              <a:t>did </a:t>
            </a:r>
            <a:r>
              <a:rPr lang="en-GB" dirty="0"/>
              <a:t>not become a reality</a:t>
            </a:r>
            <a:r>
              <a:rPr lang="en-GB" dirty="0" smtClean="0"/>
              <a:t>.</a:t>
            </a:r>
          </a:p>
          <a:p>
            <a:pPr marL="0" lvl="0" indent="0">
              <a:buNone/>
            </a:pPr>
            <a:r>
              <a:rPr lang="en-GB" dirty="0" smtClean="0"/>
              <a:t>Most of Curriculum 2000 was reversed in 2014/5 by  Conservative Michael Gove’s reform of A Levels which is introducing new linear A Levels quite similar to the A Levels taken 30 years ago.</a:t>
            </a:r>
            <a:endParaRPr lang="en-GB" dirty="0"/>
          </a:p>
          <a:p>
            <a:endParaRPr lang="en-GB" dirty="0"/>
          </a:p>
        </p:txBody>
      </p:sp>
    </p:spTree>
    <p:extLst>
      <p:ext uri="{BB962C8B-B14F-4D97-AF65-F5344CB8AC3E}">
        <p14:creationId xmlns:p14="http://schemas.microsoft.com/office/powerpoint/2010/main" val="1741597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Criticisms of </a:t>
            </a:r>
            <a:r>
              <a:rPr lang="en-GB" dirty="0" smtClean="0"/>
              <a:t>Vocationalism</a:t>
            </a:r>
            <a:endParaRPr lang="en-GB" dirty="0"/>
          </a:p>
        </p:txBody>
      </p:sp>
      <p:sp>
        <p:nvSpPr>
          <p:cNvPr id="3" name="Content Placeholder 2"/>
          <p:cNvSpPr>
            <a:spLocks noGrp="1"/>
          </p:cNvSpPr>
          <p:nvPr>
            <p:ph idx="1"/>
          </p:nvPr>
        </p:nvSpPr>
        <p:spPr/>
        <p:txBody>
          <a:bodyPr>
            <a:normAutofit fontScale="70000" lnSpcReduction="20000"/>
          </a:bodyPr>
          <a:lstStyle/>
          <a:p>
            <a:r>
              <a:rPr lang="en-GB" u="sng" dirty="0" smtClean="0"/>
              <a:t>Finn 1987</a:t>
            </a:r>
          </a:p>
          <a:p>
            <a:r>
              <a:rPr lang="en-GB" dirty="0" smtClean="0"/>
              <a:t>Dan </a:t>
            </a:r>
            <a:r>
              <a:rPr lang="en-GB" dirty="0"/>
              <a:t>Finn argues that the mismanagement of the economy since the war is responsible for the growth in youth unemployment not the lack of skills of young people. Furthermore the schemes introduced provide cheap labour, keeps wages low for young workers and prevents ‘real’ jobs being created. The initiatives have reduced politically embarrassing unemployment statistics and aimed to reduce crime by keeping the young ‘off the streets’. </a:t>
            </a:r>
          </a:p>
          <a:p>
            <a:r>
              <a:rPr lang="en-GB" u="sng" dirty="0" smtClean="0"/>
              <a:t>Cohen 1984</a:t>
            </a:r>
          </a:p>
          <a:p>
            <a:r>
              <a:rPr lang="en-GB" dirty="0" smtClean="0"/>
              <a:t>Phil </a:t>
            </a:r>
            <a:r>
              <a:rPr lang="en-GB" dirty="0"/>
              <a:t>Cohen believes that the real purpose of New </a:t>
            </a:r>
            <a:r>
              <a:rPr lang="en-GB" dirty="0"/>
              <a:t>Vocationalism</a:t>
            </a:r>
            <a:r>
              <a:rPr lang="en-GB" dirty="0"/>
              <a:t> is social control. The priority has been to create good behaviour and discipline rather than work e.g. young people who refuse to take part are ‘punished’ by having benefits withdrawn</a:t>
            </a:r>
            <a:r>
              <a:rPr lang="en-GB" dirty="0" smtClean="0"/>
              <a:t>.</a:t>
            </a:r>
            <a:endParaRPr lang="en-GB" dirty="0"/>
          </a:p>
          <a:p>
            <a:r>
              <a:rPr lang="en-GB" u="sng" dirty="0" smtClean="0"/>
              <a:t>Pring</a:t>
            </a:r>
            <a:r>
              <a:rPr lang="en-GB" u="sng" dirty="0" smtClean="0"/>
              <a:t> 1990</a:t>
            </a:r>
          </a:p>
          <a:p>
            <a:r>
              <a:rPr lang="en-GB" dirty="0" smtClean="0"/>
              <a:t>Richard  </a:t>
            </a:r>
            <a:r>
              <a:rPr lang="en-GB" dirty="0" smtClean="0"/>
              <a:t>Pring</a:t>
            </a:r>
            <a:r>
              <a:rPr lang="en-GB" dirty="0" smtClean="0"/>
              <a:t> </a:t>
            </a:r>
            <a:r>
              <a:rPr lang="en-GB" dirty="0"/>
              <a:t>says that we now have ‘New </a:t>
            </a:r>
            <a:r>
              <a:rPr lang="en-GB" dirty="0"/>
              <a:t>Tripartitism</a:t>
            </a:r>
            <a:r>
              <a:rPr lang="en-GB" dirty="0"/>
              <a:t>’, those who have academic A levels, those with vocational qualifications and those who have youth training. New </a:t>
            </a:r>
            <a:r>
              <a:rPr lang="en-GB" dirty="0"/>
              <a:t>Vocationalism</a:t>
            </a:r>
            <a:r>
              <a:rPr lang="en-GB" dirty="0"/>
              <a:t> just carries on the inequalities of the education system with courses and schemes being heavily populated by working class students and ethnic minorities. </a:t>
            </a:r>
            <a:r>
              <a:rPr lang="en-GB" dirty="0" smtClean="0"/>
              <a:t>Gender stereotyping </a:t>
            </a:r>
            <a:r>
              <a:rPr lang="en-GB" dirty="0"/>
              <a:t>is also reinforced by NV schemes – girls are often channelled into retail </a:t>
            </a:r>
            <a:r>
              <a:rPr lang="en-GB" dirty="0" smtClean="0"/>
              <a:t>, health and </a:t>
            </a:r>
            <a:r>
              <a:rPr lang="en-GB" smtClean="0"/>
              <a:t>social care and </a:t>
            </a:r>
            <a:r>
              <a:rPr lang="en-GB" dirty="0"/>
              <a:t>hairdressing, boys into bricklaying and other ‘trades’</a:t>
            </a:r>
          </a:p>
          <a:p>
            <a:r>
              <a:rPr lang="en-GB" dirty="0"/>
              <a:t> </a:t>
            </a:r>
            <a:r>
              <a:rPr lang="en-GB" u="sng" dirty="0" smtClean="0"/>
              <a:t>Stephens 2001</a:t>
            </a:r>
            <a:endParaRPr lang="en-GB" u="sng" dirty="0"/>
          </a:p>
          <a:p>
            <a:r>
              <a:rPr lang="en-GB" dirty="0"/>
              <a:t> </a:t>
            </a:r>
            <a:r>
              <a:rPr lang="en-GB" dirty="0" smtClean="0"/>
              <a:t>Paul </a:t>
            </a:r>
            <a:r>
              <a:rPr lang="en-GB" dirty="0"/>
              <a:t>Stephens points out that in the UK there has always been a snobbery attached to non academic routes. This does not occur in other countries and helps to explain why ‘academic’ A levels are seen as more desirable than vocational qualifications.</a:t>
            </a:r>
          </a:p>
          <a:p>
            <a:endParaRPr lang="en-GB" dirty="0"/>
          </a:p>
        </p:txBody>
      </p:sp>
    </p:spTree>
    <p:extLst>
      <p:ext uri="{BB962C8B-B14F-4D97-AF65-F5344CB8AC3E}">
        <p14:creationId xmlns:p14="http://schemas.microsoft.com/office/powerpoint/2010/main" val="4881412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23</TotalTime>
  <Words>630</Words>
  <Application>Microsoft Office PowerPoint</Application>
  <PresentationFormat>On-screen Show (4:3)</PresentationFormat>
  <Paragraphs>35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Angles</vt:lpstr>
      <vt:lpstr>Vocationalism &amp; Curriculum 200</vt:lpstr>
      <vt:lpstr>Background</vt:lpstr>
      <vt:lpstr>Example Policies</vt:lpstr>
      <vt:lpstr>Curriculum 2000</vt:lpstr>
      <vt:lpstr>Criticisms of Curriculum 2000</vt:lpstr>
      <vt:lpstr>Criticisms of Vocationalism</vt:lpstr>
    </vt:vector>
  </TitlesOfParts>
  <Company>Dartford Technology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Vocationalism &amp; Curriculum 200</dc:title>
  <dc:creator>Andrew Walker</dc:creator>
  <cp:lastModifiedBy>Andrew Walker</cp:lastModifiedBy>
  <cp:revision>4</cp:revision>
  <dcterms:created xsi:type="dcterms:W3CDTF">2016-01-04T10:00:52Z</dcterms:created>
  <dcterms:modified xsi:type="dcterms:W3CDTF">2016-01-04T10:24:34Z</dcterms:modified>
</cp:coreProperties>
</file>