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59" r:id="rId6"/>
    <p:sldId id="260" r:id="rId7"/>
    <p:sldId id="261" r:id="rId8"/>
    <p:sldId id="262" r:id="rId9"/>
    <p:sldId id="263" r:id="rId10"/>
    <p:sldId id="268" r:id="rId11"/>
    <p:sldId id="264" r:id="rId12"/>
    <p:sldId id="265" r:id="rId13"/>
    <p:sldId id="266"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966E1C7-E3B6-4F66-9F78-BE5CA55EEC81}" type="datetimeFigureOut">
              <a:rPr lang="en-GB" smtClean="0"/>
              <a:pPr/>
              <a:t>20/03/2016</a:t>
            </a:fld>
            <a:endParaRPr lang="en-GB" dirty="0"/>
          </a:p>
        </p:txBody>
      </p:sp>
      <p:sp>
        <p:nvSpPr>
          <p:cNvPr id="17" name="Footer Placeholder 16"/>
          <p:cNvSpPr>
            <a:spLocks noGrp="1"/>
          </p:cNvSpPr>
          <p:nvPr>
            <p:ph type="ftr" sz="quarter" idx="11"/>
          </p:nvPr>
        </p:nvSpPr>
        <p:spPr/>
        <p:txBody>
          <a:bodyPr/>
          <a:lstStyle/>
          <a:p>
            <a:endParaRPr lang="en-GB"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24FCA03-B388-42E7-B35D-1A2D2E2FEDE5}" type="slidenum">
              <a:rPr lang="en-GB" smtClean="0"/>
              <a:pPr/>
              <a:t>‹#›</a:t>
            </a:fld>
            <a:endParaRPr lang="en-GB"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66E1C7-E3B6-4F66-9F78-BE5CA55EEC81}" type="datetimeFigureOut">
              <a:rPr lang="en-GB" smtClean="0"/>
              <a:pPr/>
              <a:t>20/03/2016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24FCA03-B388-42E7-B35D-1A2D2E2FEDE5}"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66E1C7-E3B6-4F66-9F78-BE5CA55EEC81}" type="datetimeFigureOut">
              <a:rPr lang="en-GB" smtClean="0"/>
              <a:pPr/>
              <a:t>20/03/2016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24FCA03-B388-42E7-B35D-1A2D2E2FEDE5}"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966E1C7-E3B6-4F66-9F78-BE5CA55EEC81}" type="datetimeFigureOut">
              <a:rPr lang="en-GB" smtClean="0"/>
              <a:pPr/>
              <a:t>20/03/2016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24FCA03-B388-42E7-B35D-1A2D2E2FEDE5}" type="slidenum">
              <a:rPr lang="en-GB" smtClean="0"/>
              <a:pPr/>
              <a:t>‹#›</a:t>
            </a:fld>
            <a:endParaRPr lang="en-GB"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966E1C7-E3B6-4F66-9F78-BE5CA55EEC81}" type="datetimeFigureOut">
              <a:rPr lang="en-GB" smtClean="0"/>
              <a:pPr/>
              <a:t>20/03/2016</a:t>
            </a:fld>
            <a:endParaRPr lang="en-GB" dirty="0"/>
          </a:p>
        </p:txBody>
      </p:sp>
      <p:sp>
        <p:nvSpPr>
          <p:cNvPr id="5" name="Footer Placeholder 4"/>
          <p:cNvSpPr>
            <a:spLocks noGrp="1"/>
          </p:cNvSpPr>
          <p:nvPr>
            <p:ph type="ftr" sz="quarter" idx="11"/>
          </p:nvPr>
        </p:nvSpPr>
        <p:spPr>
          <a:xfrm>
            <a:off x="800100" y="6172200"/>
            <a:ext cx="4000500" cy="457200"/>
          </a:xfrm>
        </p:spPr>
        <p:txBody>
          <a:bodyPr/>
          <a:lstStyle/>
          <a:p>
            <a:endParaRPr lang="en-GB"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B24FCA03-B388-42E7-B35D-1A2D2E2FEDE5}"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966E1C7-E3B6-4F66-9F78-BE5CA55EEC81}" type="datetimeFigureOut">
              <a:rPr lang="en-GB" smtClean="0"/>
              <a:pPr/>
              <a:t>20/03/2016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24FCA03-B388-42E7-B35D-1A2D2E2FEDE5}" type="slidenum">
              <a:rPr lang="en-GB" smtClean="0"/>
              <a:pPr/>
              <a:t>‹#›</a:t>
            </a:fld>
            <a:endParaRPr lang="en-GB"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966E1C7-E3B6-4F66-9F78-BE5CA55EEC81}" type="datetimeFigureOut">
              <a:rPr lang="en-GB" smtClean="0"/>
              <a:pPr/>
              <a:t>20/03/2016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24FCA03-B388-42E7-B35D-1A2D2E2FEDE5}" type="slidenum">
              <a:rPr lang="en-GB" smtClean="0"/>
              <a:pPr/>
              <a:t>‹#›</a:t>
            </a:fld>
            <a:endParaRPr lang="en-GB"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66E1C7-E3B6-4F66-9F78-BE5CA55EEC81}" type="datetimeFigureOut">
              <a:rPr lang="en-GB" smtClean="0"/>
              <a:pPr/>
              <a:t>20/03/2016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24FCA03-B388-42E7-B35D-1A2D2E2FEDE5}"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6E1C7-E3B6-4F66-9F78-BE5CA55EEC81}" type="datetimeFigureOut">
              <a:rPr lang="en-GB" smtClean="0"/>
              <a:pPr/>
              <a:t>20/03/2016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24FCA03-B388-42E7-B35D-1A2D2E2FEDE5}"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66E1C7-E3B6-4F66-9F78-BE5CA55EEC81}" type="datetimeFigureOut">
              <a:rPr lang="en-GB" smtClean="0"/>
              <a:pPr/>
              <a:t>20/03/2016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24FCA03-B388-42E7-B35D-1A2D2E2FEDE5}" type="slidenum">
              <a:rPr lang="en-GB" smtClean="0"/>
              <a:pPr/>
              <a:t>‹#›</a:t>
            </a:fld>
            <a:endParaRPr lang="en-GB"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66E1C7-E3B6-4F66-9F78-BE5CA55EEC81}" type="datetimeFigureOut">
              <a:rPr lang="en-GB" smtClean="0"/>
              <a:pPr/>
              <a:t>20/03/2016</a:t>
            </a:fld>
            <a:endParaRPr lang="en-GB" dirty="0"/>
          </a:p>
        </p:txBody>
      </p:sp>
      <p:sp>
        <p:nvSpPr>
          <p:cNvPr id="6" name="Footer Placeholder 5"/>
          <p:cNvSpPr>
            <a:spLocks noGrp="1"/>
          </p:cNvSpPr>
          <p:nvPr>
            <p:ph type="ftr" sz="quarter" idx="11"/>
          </p:nvPr>
        </p:nvSpPr>
        <p:spPr>
          <a:xfrm>
            <a:off x="914400" y="6172200"/>
            <a:ext cx="3886200" cy="457200"/>
          </a:xfrm>
        </p:spPr>
        <p:txBody>
          <a:bodyPr/>
          <a:lstStyle/>
          <a:p>
            <a:endParaRPr lang="en-GB" dirty="0"/>
          </a:p>
        </p:txBody>
      </p:sp>
      <p:sp>
        <p:nvSpPr>
          <p:cNvPr id="7" name="Slide Number Placeholder 6"/>
          <p:cNvSpPr>
            <a:spLocks noGrp="1"/>
          </p:cNvSpPr>
          <p:nvPr>
            <p:ph type="sldNum" sz="quarter" idx="12"/>
          </p:nvPr>
        </p:nvSpPr>
        <p:spPr>
          <a:xfrm>
            <a:off x="146304" y="6208776"/>
            <a:ext cx="457200" cy="457200"/>
          </a:xfrm>
        </p:spPr>
        <p:txBody>
          <a:bodyPr/>
          <a:lstStyle/>
          <a:p>
            <a:fld id="{B24FCA03-B388-42E7-B35D-1A2D2E2FEDE5}" type="slidenum">
              <a:rPr lang="en-GB" smtClean="0"/>
              <a:pPr/>
              <a:t>‹#›</a:t>
            </a:fld>
            <a:endParaRPr lang="en-GB"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966E1C7-E3B6-4F66-9F78-BE5CA55EEC81}" type="datetimeFigureOut">
              <a:rPr lang="en-GB" smtClean="0"/>
              <a:pPr/>
              <a:t>20/03/2016</a:t>
            </a:fld>
            <a:endParaRPr lang="en-GB"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24FCA03-B388-42E7-B35D-1A2D2E2FEDE5}"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ducationforum.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hlinkClick r:id="rId2"/>
              </a:rPr>
              <a:t>www.educationforum.co.uk</a:t>
            </a:r>
            <a:r>
              <a:rPr lang="en-GB" dirty="0" smtClean="0"/>
              <a:t> </a:t>
            </a:r>
            <a:endParaRPr lang="en-GB" dirty="0"/>
          </a:p>
        </p:txBody>
      </p:sp>
      <p:sp>
        <p:nvSpPr>
          <p:cNvPr id="2" name="Title 1"/>
          <p:cNvSpPr>
            <a:spLocks noGrp="1"/>
          </p:cNvSpPr>
          <p:nvPr>
            <p:ph type="ctrTitle"/>
          </p:nvPr>
        </p:nvSpPr>
        <p:spPr/>
        <p:txBody>
          <a:bodyPr/>
          <a:lstStyle/>
          <a:p>
            <a:r>
              <a:rPr lang="en-GB" dirty="0" smtClean="0"/>
              <a:t>Louis Philippe’s Domestic Policy</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Fieschi Assassination Attempt</a:t>
            </a:r>
            <a:endParaRPr lang="en-GB" dirty="0"/>
          </a:p>
        </p:txBody>
      </p:sp>
      <p:sp>
        <p:nvSpPr>
          <p:cNvPr id="3" name="Content Placeholder 2"/>
          <p:cNvSpPr>
            <a:spLocks noGrp="1"/>
          </p:cNvSpPr>
          <p:nvPr>
            <p:ph sz="quarter" idx="1"/>
          </p:nvPr>
        </p:nvSpPr>
        <p:spPr/>
        <p:txBody>
          <a:bodyPr>
            <a:normAutofit fontScale="77500" lnSpcReduction="20000"/>
          </a:bodyPr>
          <a:lstStyle/>
          <a:p>
            <a:r>
              <a:rPr lang="en-GB" dirty="0" smtClean="0"/>
              <a:t>As he was reviewing the National Guard in </a:t>
            </a:r>
            <a:r>
              <a:rPr lang="en-GB" dirty="0" smtClean="0"/>
              <a:t>Paris </a:t>
            </a:r>
            <a:r>
              <a:rPr lang="en-GB" dirty="0" smtClean="0"/>
              <a:t>in 1835 there was an attempt on the life of Louis Philippe</a:t>
            </a:r>
          </a:p>
          <a:p>
            <a:r>
              <a:rPr lang="en-GB" dirty="0" smtClean="0"/>
              <a:t>The King escaped slightly injured although 10 others including marshal </a:t>
            </a:r>
            <a:r>
              <a:rPr lang="en-GB" dirty="0" smtClean="0"/>
              <a:t>Mortier</a:t>
            </a:r>
            <a:r>
              <a:rPr lang="en-GB" dirty="0" smtClean="0"/>
              <a:t> were shot</a:t>
            </a:r>
          </a:p>
          <a:p>
            <a:r>
              <a:rPr lang="en-GB" dirty="0" smtClean="0"/>
              <a:t> </a:t>
            </a:r>
            <a:r>
              <a:rPr lang="en-GB" dirty="0" smtClean="0"/>
              <a:t>Guiseppe</a:t>
            </a:r>
            <a:r>
              <a:rPr lang="en-GB" dirty="0" smtClean="0"/>
              <a:t> Fieschi a republican member of the </a:t>
            </a:r>
            <a:r>
              <a:rPr lang="en-GB" dirty="0" smtClean="0"/>
              <a:t>Society </a:t>
            </a:r>
            <a:r>
              <a:rPr lang="en-GB" dirty="0" smtClean="0"/>
              <a:t>of Human Rights was arrested tried and executed in Feb 1836</a:t>
            </a:r>
          </a:p>
          <a:p>
            <a:r>
              <a:rPr lang="en-GB" dirty="0" smtClean="0"/>
              <a:t>The plot shook France and has been seen as a turning point for the regime.</a:t>
            </a:r>
          </a:p>
          <a:p>
            <a:r>
              <a:rPr lang="en-GB" dirty="0" smtClean="0"/>
              <a:t>Republicanism was discredited and public opinion rallied behind the king</a:t>
            </a:r>
          </a:p>
          <a:p>
            <a:r>
              <a:rPr lang="en-GB" dirty="0" smtClean="0"/>
              <a:t>Three laws were passed which consolidated the regime</a:t>
            </a:r>
          </a:p>
          <a:p>
            <a:pPr marL="514350" indent="-514350">
              <a:buAutoNum type="arabicPeriod"/>
            </a:pPr>
            <a:r>
              <a:rPr lang="en-GB" dirty="0" smtClean="0"/>
              <a:t>Extension </a:t>
            </a:r>
            <a:r>
              <a:rPr lang="en-GB" dirty="0" smtClean="0"/>
              <a:t>of courts rights to arrest and imprison those accused of rebellion</a:t>
            </a:r>
          </a:p>
          <a:p>
            <a:pPr marL="514350" indent="-514350">
              <a:buAutoNum type="arabicPeriod"/>
            </a:pPr>
            <a:r>
              <a:rPr lang="en-GB" dirty="0" smtClean="0"/>
              <a:t>Trial by jury rights diminished to a simple majority</a:t>
            </a:r>
          </a:p>
          <a:p>
            <a:pPr marL="514350" indent="-514350">
              <a:buAutoNum type="arabicPeriod"/>
            </a:pPr>
            <a:r>
              <a:rPr lang="en-GB" dirty="0" smtClean="0"/>
              <a:t>Criticism of Louis Philippe banned in the Press</a:t>
            </a:r>
          </a:p>
          <a:p>
            <a:pPr marL="514350" indent="-514350">
              <a:buAutoNum type="arabicPeriod"/>
            </a:pPr>
            <a:endParaRPr lang="en-GB" dirty="0" smtClean="0"/>
          </a:p>
          <a:p>
            <a:pPr marL="514350" indent="-514350">
              <a:buNone/>
            </a:pPr>
            <a:r>
              <a:rPr lang="en-GB" dirty="0" smtClean="0"/>
              <a:t>A period of relative stability followed – republicanism only </a:t>
            </a:r>
            <a:r>
              <a:rPr lang="en-GB" dirty="0" smtClean="0"/>
              <a:t>re-emerged as a serious threats </a:t>
            </a:r>
            <a:r>
              <a:rPr lang="en-GB" dirty="0" smtClean="0"/>
              <a:t>in the 1840’s</a:t>
            </a:r>
          </a:p>
          <a:p>
            <a:pPr marL="514350" indent="-514350">
              <a:buAutoNum type="arabicPeriod"/>
            </a:pPr>
            <a:endParaRPr lang="en-GB" dirty="0" smtClean="0"/>
          </a:p>
          <a:p>
            <a:pPr marL="514350" indent="-514350">
              <a:buAutoNum type="arabicPeriod"/>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Repressive Legislation</a:t>
            </a:r>
            <a:endParaRPr lang="en-GB" dirty="0"/>
          </a:p>
        </p:txBody>
      </p:sp>
      <p:sp>
        <p:nvSpPr>
          <p:cNvPr id="3" name="Content Placeholder 2"/>
          <p:cNvSpPr>
            <a:spLocks noGrp="1"/>
          </p:cNvSpPr>
          <p:nvPr>
            <p:ph sz="quarter" idx="1"/>
          </p:nvPr>
        </p:nvSpPr>
        <p:spPr/>
        <p:txBody>
          <a:bodyPr>
            <a:normAutofit/>
          </a:bodyPr>
          <a:lstStyle/>
          <a:p>
            <a:r>
              <a:rPr lang="en-GB" dirty="0" smtClean="0"/>
              <a:t>Press freedom restricted 1832 – special courts set up to try journalists – no juries</a:t>
            </a:r>
          </a:p>
          <a:p>
            <a:r>
              <a:rPr lang="en-GB" dirty="0" smtClean="0"/>
              <a:t>Law of Association 1834 made it illegal to form a political group or society which opposed the regime</a:t>
            </a:r>
          </a:p>
          <a:p>
            <a:r>
              <a:rPr lang="en-GB" dirty="0" smtClean="0"/>
              <a:t>1835 made illegal to propose an alternative monarch or ruler</a:t>
            </a:r>
          </a:p>
          <a:p>
            <a:r>
              <a:rPr lang="en-GB" dirty="0" smtClean="0"/>
              <a:t>Frequent arrests of leading republicans and socialists</a:t>
            </a:r>
          </a:p>
          <a:p>
            <a:pPr>
              <a:buNone/>
            </a:pPr>
            <a:r>
              <a:rPr lang="en-GB" b="1" dirty="0" smtClean="0"/>
              <a:t>All of which led to a growth in an underground opposition movement of secret </a:t>
            </a:r>
            <a:r>
              <a:rPr lang="en-GB" b="1" dirty="0" smtClean="0"/>
              <a:t>societies both republican and socialist</a:t>
            </a:r>
            <a:endParaRPr lang="en-GB"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Legislation</a:t>
            </a:r>
            <a:endParaRPr lang="en-GB" dirty="0"/>
          </a:p>
        </p:txBody>
      </p:sp>
      <p:sp>
        <p:nvSpPr>
          <p:cNvPr id="3" name="Content Placeholder 2"/>
          <p:cNvSpPr>
            <a:spLocks noGrp="1"/>
          </p:cNvSpPr>
          <p:nvPr>
            <p:ph sz="quarter" idx="1"/>
          </p:nvPr>
        </p:nvSpPr>
        <p:spPr/>
        <p:txBody>
          <a:bodyPr>
            <a:normAutofit/>
          </a:bodyPr>
          <a:lstStyle/>
          <a:p>
            <a:pPr>
              <a:buNone/>
            </a:pPr>
            <a:r>
              <a:rPr lang="en-GB" b="1" dirty="0" smtClean="0"/>
              <a:t>1833 Guizot Education law </a:t>
            </a:r>
            <a:r>
              <a:rPr lang="en-GB" dirty="0" smtClean="0"/>
              <a:t>– set up primary schools in every commune, and teacher training colleges in every department. Teachers to be ‘qualified’</a:t>
            </a:r>
          </a:p>
          <a:p>
            <a:pPr>
              <a:buNone/>
            </a:pPr>
            <a:r>
              <a:rPr lang="en-GB" dirty="0" smtClean="0"/>
              <a:t>Guizot believed education would ‘cure’ the poor of republicanism and socialism AND improve meritocracy</a:t>
            </a:r>
          </a:p>
          <a:p>
            <a:pPr>
              <a:buNone/>
            </a:pPr>
            <a:r>
              <a:rPr lang="en-GB" dirty="0" smtClean="0"/>
              <a:t>All boys to get a non clerical primary education which emphasised  respect and obedience</a:t>
            </a:r>
          </a:p>
          <a:p>
            <a:pPr>
              <a:buNone/>
            </a:pPr>
            <a:r>
              <a:rPr lang="en-GB" dirty="0" smtClean="0"/>
              <a:t>Improved literacy rates. School attendance rose from 2 million to 3.5 million 1833-48, reduced the influence of the Church</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reforms</a:t>
            </a:r>
            <a:endParaRPr lang="en-GB" dirty="0"/>
          </a:p>
        </p:txBody>
      </p:sp>
      <p:sp>
        <p:nvSpPr>
          <p:cNvPr id="3" name="Content Placeholder 2"/>
          <p:cNvSpPr>
            <a:spLocks noGrp="1"/>
          </p:cNvSpPr>
          <p:nvPr>
            <p:ph sz="quarter" idx="1"/>
          </p:nvPr>
        </p:nvSpPr>
        <p:spPr/>
        <p:txBody>
          <a:bodyPr>
            <a:normAutofit/>
          </a:bodyPr>
          <a:lstStyle/>
          <a:p>
            <a:r>
              <a:rPr lang="en-GB" dirty="0" smtClean="0"/>
              <a:t>Not much as Guizot and Thiers presided over a regime committed to laissez faire ideology</a:t>
            </a:r>
          </a:p>
          <a:p>
            <a:r>
              <a:rPr lang="en-GB" dirty="0" smtClean="0"/>
              <a:t>Guizot especially fiercely opposed any extension of the franchise ‘if you want the vote .. Get rich’</a:t>
            </a:r>
          </a:p>
          <a:p>
            <a:pPr>
              <a:buNone/>
            </a:pPr>
            <a:r>
              <a:rPr lang="en-GB" dirty="0" smtClean="0"/>
              <a:t>1841 – law regulating Child Labour</a:t>
            </a:r>
          </a:p>
          <a:p>
            <a:pPr>
              <a:buNone/>
            </a:pPr>
            <a:r>
              <a:rPr lang="en-GB" dirty="0" smtClean="0"/>
              <a:t>1845 – Trade unions semi legalised but not allowed to strike or picket</a:t>
            </a:r>
          </a:p>
          <a:p>
            <a:pPr>
              <a:buNone/>
            </a:pPr>
            <a:r>
              <a:rPr lang="en-GB" b="1" i="1" dirty="0" smtClean="0"/>
              <a:t>Was the failure to offer social reform to the workers crucial in the fall of Louis Philippe’s regime? </a:t>
            </a:r>
            <a:endParaRPr lang="en-GB" b="1"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 </a:t>
            </a:r>
            <a:r>
              <a:rPr lang="en-GB" dirty="0" smtClean="0"/>
              <a:t>development under Mole</a:t>
            </a:r>
            <a:endParaRPr lang="en-GB" dirty="0"/>
          </a:p>
        </p:txBody>
      </p:sp>
      <p:sp>
        <p:nvSpPr>
          <p:cNvPr id="3" name="Content Placeholder 2"/>
          <p:cNvSpPr>
            <a:spLocks noGrp="1"/>
          </p:cNvSpPr>
          <p:nvPr>
            <p:ph sz="quarter" idx="1"/>
          </p:nvPr>
        </p:nvSpPr>
        <p:spPr/>
        <p:txBody>
          <a:bodyPr/>
          <a:lstStyle/>
          <a:p>
            <a:r>
              <a:rPr lang="en-GB" dirty="0" smtClean="0"/>
              <a:t>Between 1836-39 some quite rapid economic development within France</a:t>
            </a:r>
          </a:p>
          <a:p>
            <a:r>
              <a:rPr lang="en-GB" dirty="0" smtClean="0"/>
              <a:t>Extensive </a:t>
            </a:r>
            <a:r>
              <a:rPr lang="en-GB" dirty="0" smtClean="0"/>
              <a:t>road </a:t>
            </a:r>
            <a:r>
              <a:rPr lang="en-GB" dirty="0" smtClean="0"/>
              <a:t>building and 2,000 extra </a:t>
            </a:r>
            <a:r>
              <a:rPr lang="en-GB" dirty="0" smtClean="0"/>
              <a:t>kms</a:t>
            </a:r>
            <a:r>
              <a:rPr lang="en-GB" dirty="0" smtClean="0"/>
              <a:t> improved </a:t>
            </a:r>
            <a:r>
              <a:rPr lang="en-GB" dirty="0" smtClean="0"/>
              <a:t>infrastructure, </a:t>
            </a:r>
            <a:r>
              <a:rPr lang="en-GB" dirty="0" smtClean="0"/>
              <a:t>railways however remained under developed</a:t>
            </a:r>
          </a:p>
          <a:p>
            <a:r>
              <a:rPr lang="en-GB" dirty="0" smtClean="0"/>
              <a:t>Benefits of economic growth remained unshared. Labour was cheap, social legislation non </a:t>
            </a:r>
            <a:r>
              <a:rPr lang="en-GB" dirty="0" smtClean="0"/>
              <a:t>existent. </a:t>
            </a:r>
            <a:r>
              <a:rPr lang="en-GB" dirty="0" smtClean="0"/>
              <a:t>Conditions for workers became breeding ground for red republicanism</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Guizot in control 1840-48</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Appointed President of the council 1840</a:t>
            </a:r>
          </a:p>
          <a:p>
            <a:r>
              <a:rPr lang="en-GB" dirty="0" smtClean="0"/>
              <a:t>He was a </a:t>
            </a:r>
            <a:r>
              <a:rPr lang="en-GB" dirty="0" smtClean="0"/>
              <a:t>‘doctrinaire’ </a:t>
            </a:r>
            <a:r>
              <a:rPr lang="en-GB" dirty="0" smtClean="0"/>
              <a:t>– a liberal conservative who believed in laissez faire economics and opposed extending the franchise</a:t>
            </a:r>
          </a:p>
          <a:p>
            <a:r>
              <a:rPr lang="en-GB" dirty="0" smtClean="0"/>
              <a:t>Believed that wealthy landowners, bankers and business people had proved their worth and deserved all political power – ‘if you want the vote get rich’</a:t>
            </a:r>
          </a:p>
          <a:p>
            <a:r>
              <a:rPr lang="en-GB" dirty="0" smtClean="0"/>
              <a:t>Guizot attempted to preserve bourgeois leadership of society and to </a:t>
            </a:r>
            <a:r>
              <a:rPr lang="en-GB" dirty="0" smtClean="0"/>
              <a:t>managed </a:t>
            </a:r>
            <a:r>
              <a:rPr lang="en-GB" dirty="0" smtClean="0"/>
              <a:t>moderate industrial and economic growth</a:t>
            </a:r>
          </a:p>
          <a:p>
            <a:r>
              <a:rPr lang="en-GB" dirty="0" smtClean="0"/>
              <a:t>Guizot developed close ties with like minded British politicians such as Robert Peel</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 Growth Under Guizot</a:t>
            </a:r>
            <a:endParaRPr lang="en-GB" dirty="0"/>
          </a:p>
        </p:txBody>
      </p:sp>
      <p:sp>
        <p:nvSpPr>
          <p:cNvPr id="3" name="Content Placeholder 2"/>
          <p:cNvSpPr>
            <a:spLocks noGrp="1"/>
          </p:cNvSpPr>
          <p:nvPr>
            <p:ph sz="quarter" idx="1"/>
          </p:nvPr>
        </p:nvSpPr>
        <p:spPr/>
        <p:txBody>
          <a:bodyPr/>
          <a:lstStyle/>
          <a:p>
            <a:r>
              <a:rPr lang="en-GB" dirty="0" smtClean="0"/>
              <a:t>From 1842 France enjoyed a period of further economic expansion and industrialisation</a:t>
            </a:r>
          </a:p>
          <a:p>
            <a:r>
              <a:rPr lang="en-GB" dirty="0" smtClean="0"/>
              <a:t>Most growth left to unregulated private sector leaving Guizot and the government with little real control</a:t>
            </a:r>
            <a:endParaRPr lang="en-GB" dirty="0" smtClean="0"/>
          </a:p>
          <a:p>
            <a:r>
              <a:rPr lang="en-GB" dirty="0" smtClean="0"/>
              <a:t>An exception the Railways act of 1842 led to the creation of 1,800 </a:t>
            </a:r>
            <a:r>
              <a:rPr lang="en-GB" dirty="0" smtClean="0"/>
              <a:t>kms</a:t>
            </a:r>
            <a:r>
              <a:rPr lang="en-GB" dirty="0" smtClean="0"/>
              <a:t> of new track by 1848</a:t>
            </a:r>
          </a:p>
          <a:p>
            <a:r>
              <a:rPr lang="en-GB" dirty="0" smtClean="0"/>
              <a:t>Average economic growth 3.5% throughout the 1840’s</a:t>
            </a:r>
          </a:p>
          <a:p>
            <a:r>
              <a:rPr lang="en-GB" dirty="0" smtClean="0"/>
              <a:t>Wealth not shared due to lack of social legislation – wages remained low, conditions poor</a:t>
            </a:r>
          </a:p>
          <a:p>
            <a:r>
              <a:rPr lang="en-GB" dirty="0" smtClean="0"/>
              <a:t>Business elite grew enormously wealthy</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Workers Conditions</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No rights to assemble, unionise or strike</a:t>
            </a:r>
          </a:p>
          <a:p>
            <a:r>
              <a:rPr lang="en-GB" dirty="0" smtClean="0"/>
              <a:t>Average working week 14 hours. Average daily wage 0.20 of a franc</a:t>
            </a:r>
          </a:p>
          <a:p>
            <a:r>
              <a:rPr lang="en-GB" dirty="0" smtClean="0"/>
              <a:t>250,000 registered beggars. £ million registered with charities for help. No state poor relive at all</a:t>
            </a:r>
          </a:p>
          <a:p>
            <a:r>
              <a:rPr lang="en-GB" dirty="0" smtClean="0"/>
              <a:t>No social legislation other than the Education Act and the rather fatuous injunction to ‘get rich’</a:t>
            </a:r>
          </a:p>
          <a:p>
            <a:endParaRPr lang="en-GB" dirty="0" smtClean="0"/>
          </a:p>
          <a:p>
            <a:pPr>
              <a:buNone/>
            </a:pPr>
            <a:r>
              <a:rPr lang="en-GB" b="1" dirty="0" smtClean="0"/>
              <a:t>This indifference further hastened the spread of new socialist ideas – direct cause of the gathering 1848 revolt</a:t>
            </a:r>
            <a:endParaRPr lang="en-GB"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Position in 1830</a:t>
            </a:r>
            <a:endParaRPr lang="en-GB" dirty="0"/>
          </a:p>
        </p:txBody>
      </p:sp>
      <p:sp>
        <p:nvSpPr>
          <p:cNvPr id="3" name="Content Placeholder 2"/>
          <p:cNvSpPr>
            <a:spLocks noGrp="1"/>
          </p:cNvSpPr>
          <p:nvPr>
            <p:ph sz="quarter" idx="1"/>
          </p:nvPr>
        </p:nvSpPr>
        <p:spPr/>
        <p:txBody>
          <a:bodyPr>
            <a:normAutofit/>
          </a:bodyPr>
          <a:lstStyle/>
          <a:p>
            <a:r>
              <a:rPr lang="en-GB" dirty="0" smtClean="0"/>
              <a:t>By no means secure – installed by Thiers and his supporters as a compromise candidate</a:t>
            </a:r>
          </a:p>
          <a:p>
            <a:r>
              <a:rPr lang="en-GB" dirty="0" smtClean="0"/>
              <a:t>Represented higher bourgeoisie</a:t>
            </a:r>
          </a:p>
          <a:p>
            <a:r>
              <a:rPr lang="en-GB" dirty="0" smtClean="0"/>
              <a:t>Resented by the Legitimists</a:t>
            </a:r>
          </a:p>
          <a:p>
            <a:r>
              <a:rPr lang="en-GB" dirty="0" smtClean="0"/>
              <a:t>Hated by republicans and red republicans (socialists)</a:t>
            </a:r>
          </a:p>
          <a:p>
            <a:r>
              <a:rPr lang="en-GB" dirty="0" smtClean="0"/>
              <a:t>Industrial Revolution </a:t>
            </a:r>
            <a:r>
              <a:rPr lang="en-GB" dirty="0" smtClean="0"/>
              <a:t>had started to produce </a:t>
            </a:r>
            <a:r>
              <a:rPr lang="en-GB" dirty="0" smtClean="0"/>
              <a:t>a new social class – the workers – attracted to republicanism and red republicanism</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Phases of his Reign</a:t>
            </a:r>
            <a:endParaRPr lang="en-GB" dirty="0"/>
          </a:p>
        </p:txBody>
      </p:sp>
      <p:sp>
        <p:nvSpPr>
          <p:cNvPr id="3" name="Content Placeholder 2"/>
          <p:cNvSpPr>
            <a:spLocks noGrp="1"/>
          </p:cNvSpPr>
          <p:nvPr>
            <p:ph sz="quarter" idx="1"/>
          </p:nvPr>
        </p:nvSpPr>
        <p:spPr/>
        <p:txBody>
          <a:bodyPr>
            <a:normAutofit lnSpcReduction="10000"/>
          </a:bodyPr>
          <a:lstStyle/>
          <a:p>
            <a:pPr>
              <a:buNone/>
            </a:pPr>
            <a:r>
              <a:rPr lang="en-GB" b="1" dirty="0" smtClean="0"/>
              <a:t>Phase 1 1830-35: </a:t>
            </a:r>
            <a:r>
              <a:rPr lang="en-GB" dirty="0" smtClean="0"/>
              <a:t>Struggle to establish legitimacy of his reign. Marked by repeated threats from the Left and the Right most noticeably in the uprising by the Canut silk weavers of Lyons in 1831</a:t>
            </a:r>
          </a:p>
          <a:p>
            <a:pPr>
              <a:buNone/>
            </a:pPr>
            <a:r>
              <a:rPr lang="en-GB" b="1" dirty="0" smtClean="0"/>
              <a:t>Phase 2 1835-40</a:t>
            </a:r>
            <a:r>
              <a:rPr lang="en-GB" dirty="0" smtClean="0"/>
              <a:t>: relative stability after the Fieschi assassination attempt on LP in 1835. with the exception of the </a:t>
            </a:r>
            <a:r>
              <a:rPr lang="en-GB" dirty="0" smtClean="0"/>
              <a:t>Bonapartist</a:t>
            </a:r>
            <a:r>
              <a:rPr lang="en-GB" dirty="0" smtClean="0"/>
              <a:t> attempt to land at Strasbourg in 1836 no further unrest. Some successes – end of war in Algeria and significant economic growth at </a:t>
            </a:r>
            <a:r>
              <a:rPr lang="en-GB" dirty="0" smtClean="0"/>
              <a:t>home under Mole</a:t>
            </a:r>
            <a:endParaRPr lang="en-GB" dirty="0" smtClean="0"/>
          </a:p>
          <a:p>
            <a:pPr>
              <a:buNone/>
            </a:pPr>
            <a:r>
              <a:rPr lang="en-GB" b="1" dirty="0" smtClean="0"/>
              <a:t>Phase 3 1840-48</a:t>
            </a:r>
            <a:r>
              <a:rPr lang="en-GB" dirty="0" smtClean="0"/>
              <a:t>: The rise and supremacy of </a:t>
            </a:r>
            <a:r>
              <a:rPr lang="en-GB" dirty="0" smtClean="0"/>
              <a:t>Guizot </a:t>
            </a:r>
            <a:r>
              <a:rPr lang="en-GB" dirty="0" smtClean="0"/>
              <a:t>as Chief minister who oversaw significant </a:t>
            </a:r>
            <a:r>
              <a:rPr lang="en-GB" dirty="0" smtClean="0"/>
              <a:t>economic and industrial growth</a:t>
            </a:r>
            <a:r>
              <a:rPr lang="en-GB" dirty="0" smtClean="0"/>
              <a:t> </a:t>
            </a:r>
            <a:r>
              <a:rPr lang="en-GB" dirty="0" smtClean="0"/>
              <a:t>and corruption and </a:t>
            </a:r>
            <a:r>
              <a:rPr lang="en-GB" dirty="0" smtClean="0"/>
              <a:t>the re-emergence </a:t>
            </a:r>
            <a:r>
              <a:rPr lang="en-GB" dirty="0" smtClean="0"/>
              <a:t>of opposition</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Phase 1:Unrest</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Series of riots, strikes and disturbances across France 1830-34</a:t>
            </a:r>
          </a:p>
          <a:p>
            <a:r>
              <a:rPr lang="en-GB" dirty="0" smtClean="0"/>
              <a:t>Canut Silk weavers strikes in Lyons 31 demanding minimum wage – put down by troops when the National Guard sided with the strikers. </a:t>
            </a:r>
            <a:r>
              <a:rPr lang="en-GB" dirty="0" smtClean="0"/>
              <a:t>Canuts</a:t>
            </a:r>
            <a:r>
              <a:rPr lang="en-GB" dirty="0" smtClean="0"/>
              <a:t> temporarily had control of the whole city</a:t>
            </a:r>
          </a:p>
          <a:p>
            <a:r>
              <a:rPr lang="en-GB" dirty="0" smtClean="0"/>
              <a:t>Massive anti clerical and anti royalist riot in Paris 1831 – put down by National Guard after 2 days of fighting</a:t>
            </a:r>
          </a:p>
          <a:p>
            <a:r>
              <a:rPr lang="en-GB" dirty="0" smtClean="0"/>
              <a:t>Second </a:t>
            </a:r>
            <a:r>
              <a:rPr lang="en-GB" dirty="0" smtClean="0"/>
              <a:t>C</a:t>
            </a:r>
            <a:r>
              <a:rPr lang="en-GB" dirty="0" smtClean="0"/>
              <a:t>anut </a:t>
            </a:r>
            <a:r>
              <a:rPr lang="en-GB" dirty="0" smtClean="0"/>
              <a:t>revolt in Lyons in 34 also led to </a:t>
            </a:r>
            <a:r>
              <a:rPr lang="en-GB" dirty="0" smtClean="0"/>
              <a:t>then Chief </a:t>
            </a:r>
            <a:r>
              <a:rPr lang="en-GB" dirty="0" smtClean="0"/>
              <a:t>M</a:t>
            </a:r>
            <a:r>
              <a:rPr lang="en-GB" dirty="0" smtClean="0"/>
              <a:t>inister </a:t>
            </a:r>
            <a:r>
              <a:rPr lang="en-GB" dirty="0" smtClean="0"/>
              <a:t>Thiers abandoning the city to the </a:t>
            </a:r>
            <a:r>
              <a:rPr lang="en-GB" dirty="0" smtClean="0"/>
              <a:t>Canuts</a:t>
            </a:r>
            <a:r>
              <a:rPr lang="en-GB" dirty="0" smtClean="0"/>
              <a:t> – attempt to spread the revolt to Marseilles, </a:t>
            </a:r>
            <a:r>
              <a:rPr lang="en-GB" dirty="0" smtClean="0"/>
              <a:t>Poitiers </a:t>
            </a:r>
            <a:r>
              <a:rPr lang="en-GB" dirty="0" smtClean="0"/>
              <a:t>and other centres eventually put down by troops violently on 13 April 1834 – </a:t>
            </a:r>
            <a:r>
              <a:rPr lang="en-GB" dirty="0" smtClean="0"/>
              <a:t>hundreds </a:t>
            </a:r>
            <a:r>
              <a:rPr lang="en-GB" dirty="0" smtClean="0"/>
              <a:t>killed and 2,000 arrests</a:t>
            </a:r>
          </a:p>
          <a:p>
            <a:r>
              <a:rPr lang="en-GB" dirty="0" smtClean="0"/>
              <a:t>In response French army expanded to 360,000 men at a cost of 14 million francs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Opposition Groups</a:t>
            </a:r>
            <a:endParaRPr lang="en-GB" dirty="0"/>
          </a:p>
        </p:txBody>
      </p:sp>
      <p:sp>
        <p:nvSpPr>
          <p:cNvPr id="3" name="Content Placeholder 2"/>
          <p:cNvSpPr>
            <a:spLocks noGrp="1"/>
          </p:cNvSpPr>
          <p:nvPr>
            <p:ph sz="quarter" idx="1"/>
          </p:nvPr>
        </p:nvSpPr>
        <p:spPr/>
        <p:txBody>
          <a:bodyPr/>
          <a:lstStyle/>
          <a:p>
            <a:r>
              <a:rPr lang="en-GB" b="1" dirty="0" smtClean="0"/>
              <a:t>Legitimists </a:t>
            </a:r>
            <a:r>
              <a:rPr lang="en-GB" dirty="0" smtClean="0"/>
              <a:t>– plot in 1832 saw the Duchess of Berry land in South of France and declare her son Henry to be rightful King – put down by troops and Duchess arrested and imprisoned</a:t>
            </a:r>
          </a:p>
          <a:p>
            <a:r>
              <a:rPr lang="en-GB" dirty="0" smtClean="0"/>
              <a:t>Legitimists remain an important source of opposition gaining support from nobility and the Church – never won over by Louis Philippe</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Opposition groups</a:t>
            </a:r>
            <a:endParaRPr lang="en-GB" dirty="0"/>
          </a:p>
        </p:txBody>
      </p:sp>
      <p:sp>
        <p:nvSpPr>
          <p:cNvPr id="3" name="Content Placeholder 2"/>
          <p:cNvSpPr>
            <a:spLocks noGrp="1"/>
          </p:cNvSpPr>
          <p:nvPr>
            <p:ph sz="quarter" idx="1"/>
          </p:nvPr>
        </p:nvSpPr>
        <p:spPr/>
        <p:txBody>
          <a:bodyPr>
            <a:normAutofit/>
          </a:bodyPr>
          <a:lstStyle/>
          <a:p>
            <a:r>
              <a:rPr lang="en-GB" b="1" dirty="0" smtClean="0"/>
              <a:t>Bonapartists</a:t>
            </a:r>
            <a:r>
              <a:rPr lang="en-GB" dirty="0" smtClean="0"/>
              <a:t> – supporters of a new Emperor – favouring the Duke of Reichstadt Napoleon I’s son.</a:t>
            </a:r>
          </a:p>
          <a:p>
            <a:r>
              <a:rPr lang="en-GB" dirty="0" smtClean="0"/>
              <a:t>Drew support from ranks of the army (had gained from Napoleon’s meritocratic approach to the army)</a:t>
            </a:r>
          </a:p>
          <a:p>
            <a:r>
              <a:rPr lang="en-GB" dirty="0" smtClean="0"/>
              <a:t>1832 Duke of Reichstadt died (Napoleon II) and Napoleon I’s nephew Louis Napoleon became ‘heir</a:t>
            </a:r>
            <a:r>
              <a:rPr lang="en-GB" dirty="0" smtClean="0"/>
              <a:t>’</a:t>
            </a:r>
          </a:p>
          <a:p>
            <a:r>
              <a:rPr lang="en-GB" dirty="0" smtClean="0"/>
              <a:t>October 1836 Louis napoleon’s first attempt to seize power in Strasbourg – arrested and put on a ship to the USA</a:t>
            </a:r>
          </a:p>
          <a:p>
            <a:r>
              <a:rPr lang="en-GB" dirty="0" smtClean="0"/>
              <a:t>Second attempt 1840 – Louis napoleon arrested and placed in prison in Ham in Picardy</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Opposition groups</a:t>
            </a:r>
            <a:endParaRPr lang="en-GB" dirty="0"/>
          </a:p>
        </p:txBody>
      </p:sp>
      <p:sp>
        <p:nvSpPr>
          <p:cNvPr id="3" name="Content Placeholder 2"/>
          <p:cNvSpPr>
            <a:spLocks noGrp="1"/>
          </p:cNvSpPr>
          <p:nvPr>
            <p:ph sz="quarter" idx="1"/>
          </p:nvPr>
        </p:nvSpPr>
        <p:spPr/>
        <p:txBody>
          <a:bodyPr/>
          <a:lstStyle/>
          <a:p>
            <a:r>
              <a:rPr lang="en-GB" b="1" dirty="0" smtClean="0"/>
              <a:t>Republicans</a:t>
            </a:r>
            <a:r>
              <a:rPr lang="en-GB" dirty="0" smtClean="0"/>
              <a:t> – a far more dangerous set of opponents, drew support from middle class and new emerging working class, anti clerical and anti royalist</a:t>
            </a:r>
          </a:p>
          <a:p>
            <a:r>
              <a:rPr lang="en-GB" dirty="0" smtClean="0"/>
              <a:t>Several republican attempts to assassinate Louis Philippe throughout his reign culminating in the Fieschi </a:t>
            </a:r>
            <a:r>
              <a:rPr lang="en-GB" dirty="0" smtClean="0"/>
              <a:t>assaination</a:t>
            </a:r>
            <a:r>
              <a:rPr lang="en-GB" dirty="0" smtClean="0"/>
              <a:t> of </a:t>
            </a:r>
            <a:r>
              <a:rPr lang="en-GB" dirty="0" smtClean="0"/>
              <a:t>1835</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Opposition groups</a:t>
            </a:r>
            <a:endParaRPr lang="en-GB" dirty="0"/>
          </a:p>
        </p:txBody>
      </p:sp>
      <p:sp>
        <p:nvSpPr>
          <p:cNvPr id="3" name="Content Placeholder 2"/>
          <p:cNvSpPr>
            <a:spLocks noGrp="1"/>
          </p:cNvSpPr>
          <p:nvPr>
            <p:ph sz="quarter" idx="1"/>
          </p:nvPr>
        </p:nvSpPr>
        <p:spPr/>
        <p:txBody>
          <a:bodyPr>
            <a:normAutofit/>
          </a:bodyPr>
          <a:lstStyle/>
          <a:p>
            <a:r>
              <a:rPr lang="en-GB" b="1" dirty="0" smtClean="0"/>
              <a:t>Red Republicans/Socialists</a:t>
            </a:r>
          </a:p>
          <a:p>
            <a:pPr>
              <a:buNone/>
            </a:pPr>
            <a:r>
              <a:rPr lang="en-GB" dirty="0" smtClean="0"/>
              <a:t>A new ideology emerged as a new social class emerged – based on the ideas of Louis Blanc, Charles Fourier, Pierre Proudhon and others</a:t>
            </a:r>
          </a:p>
          <a:p>
            <a:pPr>
              <a:buNone/>
            </a:pPr>
            <a:r>
              <a:rPr lang="en-GB" dirty="0" smtClean="0"/>
              <a:t>Socialism – threatened capitalism – wanted equality, nationalisation, intervention to set wages, improve conditions etc.</a:t>
            </a:r>
          </a:p>
          <a:p>
            <a:pPr>
              <a:buNone/>
            </a:pPr>
            <a:r>
              <a:rPr lang="en-GB" dirty="0" smtClean="0"/>
              <a:t>Socialists very active in the wave of strikes and riots which led to the downfall of Louis Phillipe 1846-48</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Louis Philippe’s Ministries (governments)</a:t>
            </a:r>
            <a:endParaRPr lang="en-GB" dirty="0"/>
          </a:p>
        </p:txBody>
      </p:sp>
      <p:sp>
        <p:nvSpPr>
          <p:cNvPr id="3" name="Content Placeholder 2"/>
          <p:cNvSpPr>
            <a:spLocks noGrp="1"/>
          </p:cNvSpPr>
          <p:nvPr>
            <p:ph sz="quarter" idx="1"/>
          </p:nvPr>
        </p:nvSpPr>
        <p:spPr/>
        <p:txBody>
          <a:bodyPr>
            <a:normAutofit/>
          </a:bodyPr>
          <a:lstStyle/>
          <a:p>
            <a:r>
              <a:rPr lang="en-GB" dirty="0" smtClean="0"/>
              <a:t>Middle class nature can be seen in his first 2 Chief Ministers</a:t>
            </a:r>
          </a:p>
          <a:p>
            <a:pPr>
              <a:buNone/>
            </a:pPr>
            <a:r>
              <a:rPr lang="en-GB" b="1" dirty="0" smtClean="0"/>
              <a:t>Jacques Lafitte </a:t>
            </a:r>
            <a:r>
              <a:rPr lang="en-GB" dirty="0" smtClean="0"/>
              <a:t>1830-31 a banker – resigned during the republican crisis of 1831</a:t>
            </a:r>
          </a:p>
          <a:p>
            <a:pPr>
              <a:buNone/>
            </a:pPr>
            <a:r>
              <a:rPr lang="en-GB" b="1" dirty="0" smtClean="0"/>
              <a:t>Casimir Perier </a:t>
            </a:r>
            <a:r>
              <a:rPr lang="en-GB" dirty="0" smtClean="0"/>
              <a:t>1831-32 a businessman – died of cholera in 1832</a:t>
            </a:r>
          </a:p>
          <a:p>
            <a:pPr>
              <a:buNone/>
            </a:pPr>
            <a:r>
              <a:rPr lang="en-GB" dirty="0" smtClean="0"/>
              <a:t>Between 1832-40 Louis Philippe had no fewer than 10 chief ministers as he frequently interfered in government decisions and perhaps really only wanted a ‘puppet’</a:t>
            </a:r>
          </a:p>
          <a:p>
            <a:pPr>
              <a:buNone/>
            </a:pPr>
            <a:r>
              <a:rPr lang="en-GB" b="1" dirty="0" smtClean="0"/>
              <a:t>Mole </a:t>
            </a:r>
            <a:r>
              <a:rPr lang="en-GB" dirty="0" smtClean="0"/>
              <a:t>in power from 1836 -9</a:t>
            </a:r>
          </a:p>
          <a:p>
            <a:pPr>
              <a:buNone/>
            </a:pPr>
            <a:r>
              <a:rPr lang="en-GB" b="1" dirty="0" smtClean="0"/>
              <a:t>Guizot </a:t>
            </a:r>
            <a:r>
              <a:rPr lang="en-GB" dirty="0" smtClean="0"/>
              <a:t>emerged supreme </a:t>
            </a:r>
            <a:r>
              <a:rPr lang="en-GB" dirty="0" smtClean="0"/>
              <a:t>from 1840’s onwards</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TotalTime>
  <Words>1312</Words>
  <Application>Microsoft Office PowerPoint</Application>
  <PresentationFormat>On-screen Show (4:3)</PresentationFormat>
  <Paragraphs>95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Louis Philippe’s Domestic Policy</vt:lpstr>
      <vt:lpstr>Position in 1830</vt:lpstr>
      <vt:lpstr>3 Phases of his Reign</vt:lpstr>
      <vt:lpstr>Phase 1:Unrest</vt:lpstr>
      <vt:lpstr>Other Opposition Groups</vt:lpstr>
      <vt:lpstr>Other Opposition groups</vt:lpstr>
      <vt:lpstr>Opposition groups</vt:lpstr>
      <vt:lpstr>Opposition groups</vt:lpstr>
      <vt:lpstr>Louis Philippe’s Ministries (governments)</vt:lpstr>
      <vt:lpstr>The Fieschi Assassination Attempt</vt:lpstr>
      <vt:lpstr>Repressive Legislation</vt:lpstr>
      <vt:lpstr>Social Legislation</vt:lpstr>
      <vt:lpstr>Other reforms</vt:lpstr>
      <vt:lpstr>Economic development under Mole</vt:lpstr>
      <vt:lpstr>Guizot in control 1840-48</vt:lpstr>
      <vt:lpstr>Economic Growth Under Guizot</vt:lpstr>
      <vt:lpstr>Workers Conditions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 Philippe’s Domestic Policy</dc:title>
  <dc:creator>Andy</dc:creator>
  <cp:lastModifiedBy>Andy</cp:lastModifiedBy>
  <cp:revision>5</cp:revision>
  <dcterms:created xsi:type="dcterms:W3CDTF">2013-10-09T17:10:33Z</dcterms:created>
  <dcterms:modified xsi:type="dcterms:W3CDTF">2016-03-20T19:00:24Z</dcterms:modified>
</cp:coreProperties>
</file>