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C1E115B-019E-4EC7-BFBF-5E0813BBC159}" type="datetimeFigureOut">
              <a:rPr lang="en-GB" smtClean="0"/>
              <a:t>05/06/2016</a:t>
            </a:fld>
            <a:endParaRPr lang="en-GB" dirty="0"/>
          </a:p>
        </p:txBody>
      </p:sp>
      <p:sp>
        <p:nvSpPr>
          <p:cNvPr id="17" name="Footer Placeholder 16"/>
          <p:cNvSpPr>
            <a:spLocks noGrp="1"/>
          </p:cNvSpPr>
          <p:nvPr>
            <p:ph type="ftr" sz="quarter" idx="11"/>
          </p:nvPr>
        </p:nvSpPr>
        <p:spPr/>
        <p:txBody>
          <a:bodyPr/>
          <a:lstStyle/>
          <a:p>
            <a:endParaRPr lang="en-GB"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CDB9865-9393-47BB-8215-37E8E02D0E38}" type="slidenum">
              <a:rPr lang="en-GB" smtClean="0"/>
              <a:t>‹#›</a:t>
            </a:fld>
            <a:endParaRPr lang="en-GB" dirty="0"/>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C1E115B-019E-4EC7-BFBF-5E0813BBC159}" type="datetimeFigureOut">
              <a:rPr lang="en-GB" smtClean="0"/>
              <a:t>05/06/2016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CDB9865-9393-47BB-8215-37E8E02D0E38}" type="slidenum">
              <a:rPr lang="en-GB" smtClean="0"/>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C1E115B-019E-4EC7-BFBF-5E0813BBC159}" type="datetimeFigureOut">
              <a:rPr lang="en-GB" smtClean="0"/>
              <a:t>05/06/2016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CDB9865-9393-47BB-8215-37E8E02D0E38}" type="slidenum">
              <a:rPr lang="en-GB" smtClean="0"/>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C1E115B-019E-4EC7-BFBF-5E0813BBC159}" type="datetimeFigureOut">
              <a:rPr lang="en-GB" smtClean="0"/>
              <a:t>05/06/2016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CDB9865-9393-47BB-8215-37E8E02D0E38}" type="slidenum">
              <a:rPr lang="en-GB" smtClean="0"/>
              <a:t>‹#›</a:t>
            </a:fld>
            <a:endParaRPr lang="en-GB" dirty="0"/>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C1E115B-019E-4EC7-BFBF-5E0813BBC159}" type="datetimeFigureOut">
              <a:rPr lang="en-GB" smtClean="0"/>
              <a:t>05/06/2016</a:t>
            </a:fld>
            <a:endParaRPr lang="en-GB" dirty="0"/>
          </a:p>
        </p:txBody>
      </p:sp>
      <p:sp>
        <p:nvSpPr>
          <p:cNvPr id="5" name="Footer Placeholder 4"/>
          <p:cNvSpPr>
            <a:spLocks noGrp="1"/>
          </p:cNvSpPr>
          <p:nvPr>
            <p:ph type="ftr" sz="quarter" idx="11"/>
          </p:nvPr>
        </p:nvSpPr>
        <p:spPr>
          <a:xfrm>
            <a:off x="800100" y="6172200"/>
            <a:ext cx="4000500" cy="457200"/>
          </a:xfrm>
        </p:spPr>
        <p:txBody>
          <a:bodyPr/>
          <a:lstStyle/>
          <a:p>
            <a:endParaRPr lang="en-GB"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CDB9865-9393-47BB-8215-37E8E02D0E38}" type="slidenum">
              <a:rPr lang="en-GB" smtClean="0"/>
              <a:t>‹#›</a:t>
            </a:fld>
            <a:endParaRPr lang="en-GB"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C1E115B-019E-4EC7-BFBF-5E0813BBC159}" type="datetimeFigureOut">
              <a:rPr lang="en-GB" smtClean="0"/>
              <a:t>05/06/2016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CDB9865-9393-47BB-8215-37E8E02D0E38}" type="slidenum">
              <a:rPr lang="en-GB" smtClean="0"/>
              <a:t>‹#›</a:t>
            </a:fld>
            <a:endParaRPr lang="en-GB" dirty="0"/>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C1E115B-019E-4EC7-BFBF-5E0813BBC159}" type="datetimeFigureOut">
              <a:rPr lang="en-GB" smtClean="0"/>
              <a:t>05/06/2016</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BCDB9865-9393-47BB-8215-37E8E02D0E38}" type="slidenum">
              <a:rPr lang="en-GB" smtClean="0"/>
              <a:t>‹#›</a:t>
            </a:fld>
            <a:endParaRPr lang="en-GB" dirty="0"/>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C1E115B-019E-4EC7-BFBF-5E0813BBC159}" type="datetimeFigureOut">
              <a:rPr lang="en-GB" smtClean="0"/>
              <a:t>05/06/2016</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BCDB9865-9393-47BB-8215-37E8E02D0E38}" type="slidenum">
              <a:rPr lang="en-GB" smtClean="0"/>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1E115B-019E-4EC7-BFBF-5E0813BBC159}" type="datetimeFigureOut">
              <a:rPr lang="en-GB" smtClean="0"/>
              <a:t>05/06/2016</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BCDB9865-9393-47BB-8215-37E8E02D0E38}" type="slidenum">
              <a:rPr lang="en-GB" smtClean="0"/>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C1E115B-019E-4EC7-BFBF-5E0813BBC159}" type="datetimeFigureOut">
              <a:rPr lang="en-GB" smtClean="0"/>
              <a:t>05/06/2016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CDB9865-9393-47BB-8215-37E8E02D0E38}" type="slidenum">
              <a:rPr lang="en-GB" smtClean="0"/>
              <a:t>‹#›</a:t>
            </a:fld>
            <a:endParaRPr lang="en-GB" dirty="0"/>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C1E115B-019E-4EC7-BFBF-5E0813BBC159}" type="datetimeFigureOut">
              <a:rPr lang="en-GB" smtClean="0"/>
              <a:t>05/06/2016</a:t>
            </a:fld>
            <a:endParaRPr lang="en-GB" dirty="0"/>
          </a:p>
        </p:txBody>
      </p:sp>
      <p:sp>
        <p:nvSpPr>
          <p:cNvPr id="6" name="Footer Placeholder 5"/>
          <p:cNvSpPr>
            <a:spLocks noGrp="1"/>
          </p:cNvSpPr>
          <p:nvPr>
            <p:ph type="ftr" sz="quarter" idx="11"/>
          </p:nvPr>
        </p:nvSpPr>
        <p:spPr>
          <a:xfrm>
            <a:off x="914400" y="6172200"/>
            <a:ext cx="3886200" cy="457200"/>
          </a:xfrm>
        </p:spPr>
        <p:txBody>
          <a:bodyPr/>
          <a:lstStyle/>
          <a:p>
            <a:endParaRPr lang="en-GB" dirty="0"/>
          </a:p>
        </p:txBody>
      </p:sp>
      <p:sp>
        <p:nvSpPr>
          <p:cNvPr id="7" name="Slide Number Placeholder 6"/>
          <p:cNvSpPr>
            <a:spLocks noGrp="1"/>
          </p:cNvSpPr>
          <p:nvPr>
            <p:ph type="sldNum" sz="quarter" idx="12"/>
          </p:nvPr>
        </p:nvSpPr>
        <p:spPr>
          <a:xfrm>
            <a:off x="146304" y="6208776"/>
            <a:ext cx="457200" cy="457200"/>
          </a:xfrm>
        </p:spPr>
        <p:txBody>
          <a:bodyPr/>
          <a:lstStyle/>
          <a:p>
            <a:fld id="{BCDB9865-9393-47BB-8215-37E8E02D0E38}" type="slidenum">
              <a:rPr lang="en-GB" smtClean="0"/>
              <a:t>‹#›</a:t>
            </a:fld>
            <a:endParaRPr lang="en-GB"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C1E115B-019E-4EC7-BFBF-5E0813BBC159}" type="datetimeFigureOut">
              <a:rPr lang="en-GB" smtClean="0"/>
              <a:t>05/06/2016</a:t>
            </a:fld>
            <a:endParaRPr lang="en-GB"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GB" dirty="0"/>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CDB9865-9393-47BB-8215-37E8E02D0E38}" type="slidenum">
              <a:rPr lang="en-GB" smtClean="0"/>
              <a:t>‹#›</a:t>
            </a:fld>
            <a:endParaRPr lang="en-GB"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theeducationforum.co.uk/"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GB" dirty="0" smtClean="0">
                <a:hlinkClick r:id="rId2"/>
              </a:rPr>
              <a:t>www.theeducationforum.co.uk</a:t>
            </a:r>
            <a:r>
              <a:rPr lang="en-GB" dirty="0" smtClean="0"/>
              <a:t> </a:t>
            </a:r>
            <a:endParaRPr lang="en-GB" dirty="0"/>
          </a:p>
        </p:txBody>
      </p:sp>
      <p:sp>
        <p:nvSpPr>
          <p:cNvPr id="2" name="Title 1"/>
          <p:cNvSpPr>
            <a:spLocks noGrp="1"/>
          </p:cNvSpPr>
          <p:nvPr>
            <p:ph type="ctrTitle"/>
          </p:nvPr>
        </p:nvSpPr>
        <p:spPr/>
        <p:txBody>
          <a:bodyPr/>
          <a:lstStyle/>
          <a:p>
            <a:r>
              <a:rPr lang="en-GB" dirty="0" smtClean="0"/>
              <a:t>Fall of Louis Philippe</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Lack of social reform</a:t>
            </a:r>
            <a:endParaRPr lang="en-GB" dirty="0"/>
          </a:p>
        </p:txBody>
      </p:sp>
      <p:sp>
        <p:nvSpPr>
          <p:cNvPr id="3" name="Content Placeholder 2"/>
          <p:cNvSpPr>
            <a:spLocks noGrp="1"/>
          </p:cNvSpPr>
          <p:nvPr>
            <p:ph sz="quarter" idx="1"/>
          </p:nvPr>
        </p:nvSpPr>
        <p:spPr/>
        <p:txBody>
          <a:bodyPr>
            <a:normAutofit fontScale="55000" lnSpcReduction="20000"/>
          </a:bodyPr>
          <a:lstStyle/>
          <a:p>
            <a:r>
              <a:rPr lang="en-GB" dirty="0" smtClean="0"/>
              <a:t> Workers had no legal right to assemble or petition the government for increased pay or improved conditions, Guizot did little for the lower classes. </a:t>
            </a:r>
          </a:p>
          <a:p>
            <a:r>
              <a:rPr lang="en-GB" dirty="0" smtClean="0"/>
              <a:t> Workers had 14 hours work, daily wages of 0,20 Francs, and no possibility of organising themselves in trade unions. </a:t>
            </a:r>
          </a:p>
          <a:p>
            <a:r>
              <a:rPr lang="en-GB" dirty="0" smtClean="0"/>
              <a:t>250,000 beggars were registered, and 3 million citizens registered in the charity offices. State assistance was non-existent. </a:t>
            </a:r>
            <a:endParaRPr lang="en-GB" dirty="0"/>
          </a:p>
          <a:p>
            <a:r>
              <a:rPr lang="en-GB" dirty="0" smtClean="0"/>
              <a:t>The only social reform of the July Monarchy was to outlaw, in 1841, working of children under 8 years old, and night work for those of less than 13 years. The law, however, was almost never implemented. </a:t>
            </a:r>
            <a:endParaRPr lang="en-GB" dirty="0"/>
          </a:p>
          <a:p>
            <a:r>
              <a:rPr lang="en-GB" dirty="0" smtClean="0"/>
              <a:t>Guizot's advice to those who were disenfranchised by the tax-based electoral requirements was simple ‘Get rich through work and savings and then you will be electors’. </a:t>
            </a:r>
            <a:endParaRPr lang="en-GB" dirty="0"/>
          </a:p>
          <a:p>
            <a:r>
              <a:rPr lang="en-GB" dirty="0" smtClean="0"/>
              <a:t>Guizot’s indifference encouraged ‘Saint-</a:t>
            </a:r>
            <a:r>
              <a:rPr lang="en-GB" dirty="0" smtClean="0"/>
              <a:t>Simonianism</a:t>
            </a:r>
            <a:r>
              <a:rPr lang="en-GB" dirty="0" smtClean="0"/>
              <a:t>’ and the workshops of Louis Blanc, which were to become major factors from 1848.</a:t>
            </a:r>
          </a:p>
          <a:p>
            <a:r>
              <a:rPr lang="en-GB" dirty="0" smtClean="0"/>
              <a:t>Underground republicanism becomes increasingly ‘red’ (see earlier PPT)</a:t>
            </a:r>
          </a:p>
          <a:p>
            <a:r>
              <a:rPr lang="en-GB" dirty="0" smtClean="0"/>
              <a:t>There was an increasing number of workers' demonstrations, with riots in the </a:t>
            </a:r>
            <a:r>
              <a:rPr lang="en-GB" dirty="0" smtClean="0"/>
              <a:t>Buzançais</a:t>
            </a:r>
            <a:r>
              <a:rPr lang="en-GB" dirty="0" smtClean="0"/>
              <a:t> in 1847. In Roubaix, a city in the industrial north.</a:t>
            </a:r>
          </a:p>
          <a:p>
            <a:r>
              <a:rPr lang="en-GB" dirty="0" smtClean="0"/>
              <a:t>60% of the workers were unemployed. </a:t>
            </a:r>
            <a:endParaRPr lang="en-GB" dirty="0"/>
          </a:p>
          <a:p>
            <a:r>
              <a:rPr lang="en-GB" dirty="0" smtClean="0"/>
              <a:t>About a third of Paris was on the dole. Radical writers such as Louis Blanc (‘The right to work’) and Pierre-Joseph Proudhon (‘Property is theft!’) became popular</a:t>
            </a:r>
          </a:p>
          <a:p>
            <a:r>
              <a:rPr lang="en-GB" dirty="0" smtClean="0"/>
              <a:t>As the right of association was strictly restricted, and public meetings prohibited after 1835, the opposition was paralyzed. ... Was open revolt the only option?</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Further Reading</a:t>
            </a:r>
            <a:endParaRPr lang="en-GB" dirty="0"/>
          </a:p>
        </p:txBody>
      </p:sp>
      <p:sp>
        <p:nvSpPr>
          <p:cNvPr id="3" name="Content Placeholder 2"/>
          <p:cNvSpPr>
            <a:spLocks noGrp="1"/>
          </p:cNvSpPr>
          <p:nvPr>
            <p:ph sz="quarter" idx="1"/>
          </p:nvPr>
        </p:nvSpPr>
        <p:spPr/>
        <p:txBody>
          <a:bodyPr/>
          <a:lstStyle/>
          <a:p>
            <a:r>
              <a:rPr lang="en-GB" dirty="0" smtClean="0"/>
              <a:t>Now read the teachers notes pages 22-27</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Context</a:t>
            </a:r>
            <a:endParaRPr lang="en-GB" dirty="0"/>
          </a:p>
        </p:txBody>
      </p:sp>
      <p:sp>
        <p:nvSpPr>
          <p:cNvPr id="3" name="Content Placeholder 2"/>
          <p:cNvSpPr>
            <a:spLocks noGrp="1"/>
          </p:cNvSpPr>
          <p:nvPr>
            <p:ph sz="quarter" idx="1"/>
          </p:nvPr>
        </p:nvSpPr>
        <p:spPr/>
        <p:txBody>
          <a:bodyPr>
            <a:normAutofit lnSpcReduction="10000"/>
          </a:bodyPr>
          <a:lstStyle/>
          <a:p>
            <a:pPr>
              <a:lnSpc>
                <a:spcPct val="90000"/>
              </a:lnSpc>
            </a:pPr>
            <a:r>
              <a:rPr lang="en-GB" dirty="0" smtClean="0"/>
              <a:t>By 1847 France had fallen into economic slump and LP’s regime was deeply unpopular</a:t>
            </a:r>
          </a:p>
          <a:p>
            <a:pPr>
              <a:lnSpc>
                <a:spcPct val="90000"/>
              </a:lnSpc>
            </a:pPr>
            <a:r>
              <a:rPr lang="en-GB" dirty="0" smtClean="0"/>
              <a:t>LP had done nothing for growing working class</a:t>
            </a:r>
          </a:p>
          <a:p>
            <a:pPr>
              <a:lnSpc>
                <a:spcPct val="90000"/>
              </a:lnSpc>
            </a:pPr>
            <a:r>
              <a:rPr lang="en-GB" dirty="0" smtClean="0"/>
              <a:t>LP’s middle class habits and ‘timid’ foreign policy had alienated the monarchists </a:t>
            </a:r>
          </a:p>
          <a:p>
            <a:pPr>
              <a:lnSpc>
                <a:spcPct val="90000"/>
              </a:lnSpc>
            </a:pPr>
            <a:r>
              <a:rPr lang="en-GB" dirty="0" smtClean="0"/>
              <a:t>The fat old King had become a figure of constant public ridicule – ‘La </a:t>
            </a:r>
            <a:r>
              <a:rPr lang="en-GB" dirty="0" smtClean="0"/>
              <a:t>Poire</a:t>
            </a:r>
            <a:r>
              <a:rPr lang="en-GB" dirty="0" smtClean="0"/>
              <a:t>’</a:t>
            </a:r>
          </a:p>
          <a:p>
            <a:pPr>
              <a:lnSpc>
                <a:spcPct val="90000"/>
              </a:lnSpc>
            </a:pPr>
            <a:r>
              <a:rPr lang="en-GB" dirty="0" smtClean="0"/>
              <a:t>Chief Minister Guizot deeply unpopular because of his implacable refusal to extend the franchise – if you want votes “Get Rich”</a:t>
            </a:r>
          </a:p>
          <a:p>
            <a:pPr>
              <a:lnSpc>
                <a:spcPct val="90000"/>
              </a:lnSpc>
            </a:pPr>
            <a:r>
              <a:rPr lang="en-GB" dirty="0" smtClean="0"/>
              <a:t>Agitation for parliamentary reform and political change was gathering pace</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Events</a:t>
            </a:r>
            <a:endParaRPr lang="en-GB" dirty="0"/>
          </a:p>
        </p:txBody>
      </p:sp>
      <p:sp>
        <p:nvSpPr>
          <p:cNvPr id="3" name="Content Placeholder 2"/>
          <p:cNvSpPr>
            <a:spLocks noGrp="1"/>
          </p:cNvSpPr>
          <p:nvPr>
            <p:ph sz="quarter" idx="1"/>
          </p:nvPr>
        </p:nvSpPr>
        <p:spPr/>
        <p:txBody>
          <a:bodyPr>
            <a:normAutofit/>
          </a:bodyPr>
          <a:lstStyle/>
          <a:p>
            <a:pPr>
              <a:lnSpc>
                <a:spcPct val="80000"/>
              </a:lnSpc>
            </a:pPr>
            <a:r>
              <a:rPr lang="en-GB" dirty="0" smtClean="0"/>
              <a:t>Opposition groups staged a series of reform banquets where radical speakers would address the diners with demands for political change – by 1847/8 demands were becoming quite radical with many calling for a republic</a:t>
            </a:r>
          </a:p>
          <a:p>
            <a:pPr>
              <a:lnSpc>
                <a:spcPct val="80000"/>
              </a:lnSpc>
            </a:pPr>
            <a:r>
              <a:rPr lang="en-GB" dirty="0" smtClean="0"/>
              <a:t>In Feb 1848 a grand Reform Banquet arranged in Paris to be preceded by a procession in which the masses also could express their demand for reform.</a:t>
            </a:r>
          </a:p>
          <a:p>
            <a:pPr>
              <a:lnSpc>
                <a:spcPct val="80000"/>
              </a:lnSpc>
            </a:pPr>
            <a:r>
              <a:rPr lang="en-GB" dirty="0" smtClean="0"/>
              <a:t>The government was alarmed by this prospect and immediately banned the Banquet.</a:t>
            </a:r>
          </a:p>
          <a:p>
            <a:pPr>
              <a:lnSpc>
                <a:spcPct val="80000"/>
              </a:lnSpc>
            </a:pPr>
            <a:r>
              <a:rPr lang="en-GB" dirty="0" smtClean="0"/>
              <a:t>Organisers decided to cancel but didn’t inform many of the diners who turned up anyway or the Paris Mob who took to the street expecting something to happen</a:t>
            </a:r>
          </a:p>
          <a:p>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Events</a:t>
            </a:r>
            <a:endParaRPr lang="en-GB" dirty="0"/>
          </a:p>
        </p:txBody>
      </p:sp>
      <p:sp>
        <p:nvSpPr>
          <p:cNvPr id="3" name="Content Placeholder 2"/>
          <p:cNvSpPr>
            <a:spLocks noGrp="1"/>
          </p:cNvSpPr>
          <p:nvPr>
            <p:ph sz="quarter" idx="1"/>
          </p:nvPr>
        </p:nvSpPr>
        <p:spPr/>
        <p:txBody>
          <a:bodyPr>
            <a:normAutofit fontScale="92500" lnSpcReduction="10000"/>
          </a:bodyPr>
          <a:lstStyle/>
          <a:p>
            <a:pPr>
              <a:lnSpc>
                <a:spcPct val="80000"/>
              </a:lnSpc>
            </a:pPr>
            <a:r>
              <a:rPr lang="en-GB" dirty="0" smtClean="0"/>
              <a:t>LP made the fatal error of calling on the National Guard to disperse the crowd – they refused</a:t>
            </a:r>
          </a:p>
          <a:p>
            <a:pPr>
              <a:lnSpc>
                <a:spcPct val="80000"/>
              </a:lnSpc>
            </a:pPr>
            <a:r>
              <a:rPr lang="en-GB" dirty="0" smtClean="0"/>
              <a:t>LP then backed down and agreed to the dismissal of Guizot to appease the crowd</a:t>
            </a:r>
          </a:p>
          <a:p>
            <a:pPr>
              <a:lnSpc>
                <a:spcPct val="80000"/>
              </a:lnSpc>
            </a:pPr>
            <a:r>
              <a:rPr lang="en-GB" dirty="0" smtClean="0"/>
              <a:t>Things seemed to be calming down but following a clash between troops and a small section of the crowd the following day barricades went up all over Paris with considerable fighting between army and crowd</a:t>
            </a:r>
          </a:p>
          <a:p>
            <a:pPr>
              <a:lnSpc>
                <a:spcPct val="80000"/>
              </a:lnSpc>
            </a:pPr>
            <a:r>
              <a:rPr lang="en-GB" dirty="0" smtClean="0"/>
              <a:t>Discouraged by his own unpopularity LP abdicated in favour of his grandson Comte de Paris</a:t>
            </a:r>
          </a:p>
          <a:p>
            <a:pPr>
              <a:lnSpc>
                <a:spcPct val="80000"/>
              </a:lnSpc>
            </a:pPr>
            <a:r>
              <a:rPr lang="en-GB" dirty="0" smtClean="0"/>
              <a:t>Meanwhile Parliament had declared themselves a provisional government and had voted for France to become a Republic. The </a:t>
            </a:r>
            <a:r>
              <a:rPr lang="en-GB" dirty="0" smtClean="0"/>
              <a:t>Orleanist</a:t>
            </a:r>
            <a:r>
              <a:rPr lang="en-GB" dirty="0" smtClean="0"/>
              <a:t> monarchy was over.</a:t>
            </a:r>
          </a:p>
          <a:p>
            <a:pPr>
              <a:lnSpc>
                <a:spcPct val="80000"/>
              </a:lnSpc>
            </a:pPr>
            <a:r>
              <a:rPr lang="en-GB" dirty="0" smtClean="0"/>
              <a:t>In the celebrations which followed the royal </a:t>
            </a:r>
            <a:r>
              <a:rPr lang="en-GB" dirty="0" smtClean="0"/>
              <a:t>Tuileries</a:t>
            </a:r>
            <a:r>
              <a:rPr lang="en-GB" dirty="0" smtClean="0"/>
              <a:t> palace in Paris was overrun and several rioters were drown in the floods of red wine which were released from the royal cellars</a:t>
            </a:r>
          </a:p>
          <a:p>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Possible Causes</a:t>
            </a:r>
            <a:endParaRPr lang="en-GB" dirty="0"/>
          </a:p>
        </p:txBody>
      </p:sp>
      <p:sp>
        <p:nvSpPr>
          <p:cNvPr id="3" name="Content Placeholder 2"/>
          <p:cNvSpPr>
            <a:spLocks noGrp="1"/>
          </p:cNvSpPr>
          <p:nvPr>
            <p:ph sz="quarter" idx="1"/>
          </p:nvPr>
        </p:nvSpPr>
        <p:spPr/>
        <p:txBody>
          <a:bodyPr>
            <a:normAutofit fontScale="92500" lnSpcReduction="20000"/>
          </a:bodyPr>
          <a:lstStyle/>
          <a:p>
            <a:pPr marL="514350" indent="-514350">
              <a:buAutoNum type="arabicPeriod"/>
            </a:pPr>
            <a:r>
              <a:rPr lang="en-GB" dirty="0" smtClean="0"/>
              <a:t>Economic crisis – short term</a:t>
            </a:r>
          </a:p>
          <a:p>
            <a:pPr marL="514350" indent="-514350">
              <a:buAutoNum type="arabicPeriod"/>
            </a:pPr>
            <a:r>
              <a:rPr lang="en-GB" dirty="0" smtClean="0"/>
              <a:t>Unpopularity of Guizot and the doctrinaires</a:t>
            </a:r>
          </a:p>
          <a:p>
            <a:pPr marL="514350" indent="-514350">
              <a:buAutoNum type="arabicPeriod"/>
            </a:pPr>
            <a:r>
              <a:rPr lang="en-GB" dirty="0" smtClean="0"/>
              <a:t>Short term errors by Louis Philippe – revolt 'unexpected and avoidable’</a:t>
            </a:r>
          </a:p>
          <a:p>
            <a:pPr marL="514350" indent="-514350">
              <a:buAutoNum type="arabicPeriod"/>
            </a:pPr>
            <a:r>
              <a:rPr lang="en-GB" dirty="0" smtClean="0"/>
              <a:t>Rise of republican and socialist opposition</a:t>
            </a:r>
          </a:p>
          <a:p>
            <a:pPr marL="514350" indent="-514350">
              <a:buAutoNum type="arabicPeriod"/>
            </a:pPr>
            <a:r>
              <a:rPr lang="en-GB" dirty="0" smtClean="0"/>
              <a:t>Repressive legislation</a:t>
            </a:r>
          </a:p>
          <a:p>
            <a:pPr marL="514350" indent="-514350">
              <a:buAutoNum type="arabicPeriod"/>
            </a:pPr>
            <a:r>
              <a:rPr lang="en-GB" dirty="0" smtClean="0"/>
              <a:t>Lack of social policy</a:t>
            </a:r>
          </a:p>
          <a:p>
            <a:pPr marL="514350" indent="-514350">
              <a:buNone/>
            </a:pPr>
            <a:r>
              <a:rPr lang="en-GB" b="1" i="1" dirty="0" smtClean="0"/>
              <a:t>In a causal essay you will be expected to be able to discuss a range of possible causes, draw out the links between causes AND come to a supported judgement</a:t>
            </a:r>
          </a:p>
          <a:p>
            <a:pPr marL="514350" indent="-514350">
              <a:buNone/>
            </a:pPr>
            <a:r>
              <a:rPr lang="en-GB" b="1" i="1" dirty="0" smtClean="0"/>
              <a:t>Causal essays also lend themselves to sensible comments about historiography</a:t>
            </a:r>
          </a:p>
          <a:p>
            <a:pPr marL="514350" indent="-514350">
              <a:buAutoNum type="arabicPeriod"/>
            </a:pP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Economic Crisis</a:t>
            </a:r>
            <a:endParaRPr lang="en-GB" dirty="0"/>
          </a:p>
        </p:txBody>
      </p:sp>
      <p:sp>
        <p:nvSpPr>
          <p:cNvPr id="3" name="Content Placeholder 2"/>
          <p:cNvSpPr>
            <a:spLocks noGrp="1"/>
          </p:cNvSpPr>
          <p:nvPr>
            <p:ph sz="quarter" idx="1"/>
          </p:nvPr>
        </p:nvSpPr>
        <p:spPr/>
        <p:txBody>
          <a:bodyPr>
            <a:normAutofit fontScale="77500" lnSpcReduction="20000"/>
          </a:bodyPr>
          <a:lstStyle/>
          <a:p>
            <a:r>
              <a:rPr lang="en-GB" dirty="0" smtClean="0"/>
              <a:t>The 1846 harvest was poor, in France as elsewhere. A rise in the price of wheat, the dietary staple of the common people, provoked a food shortage, while purchasing power decreased. </a:t>
            </a:r>
          </a:p>
          <a:p>
            <a:r>
              <a:rPr lang="en-GB" dirty="0" smtClean="0"/>
              <a:t> The resulting fall in domestic consumption led to a crisis of industrial overproduction. </a:t>
            </a:r>
            <a:endParaRPr lang="en-GB" dirty="0"/>
          </a:p>
          <a:p>
            <a:r>
              <a:rPr lang="en-GB" dirty="0" smtClean="0"/>
              <a:t>This in turn immediately led to massive lay-offs, and thus to a large withdrawal of savings, leading to a banking crisis. Bankruptcies multiplied, and stock prices on the stock exchanges collapsed. ... Unemployment widespread</a:t>
            </a:r>
          </a:p>
          <a:p>
            <a:r>
              <a:rPr lang="en-GB" dirty="0" smtClean="0"/>
              <a:t>The government reacted by importing Russian wheat, which created a negative balance of trade and further economic difficulties including public debt.</a:t>
            </a:r>
          </a:p>
          <a:p>
            <a:r>
              <a:rPr lang="en-GB" dirty="0" smtClean="0"/>
              <a:t> All programme of public works and public investment stopped leading to even more widespread unemployment</a:t>
            </a:r>
          </a:p>
          <a:p>
            <a:r>
              <a:rPr lang="en-GB" dirty="0" smtClean="0"/>
              <a:t>Further poor harvests 47 and 48 and the arrival of the potato blight made conditions even worse – actual starvation occurred in urban areas</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Guizot</a:t>
            </a:r>
            <a:endParaRPr lang="en-GB" dirty="0"/>
          </a:p>
        </p:txBody>
      </p:sp>
      <p:sp>
        <p:nvSpPr>
          <p:cNvPr id="3" name="Content Placeholder 2"/>
          <p:cNvSpPr>
            <a:spLocks noGrp="1"/>
          </p:cNvSpPr>
          <p:nvPr>
            <p:ph sz="quarter" idx="1"/>
          </p:nvPr>
        </p:nvSpPr>
        <p:spPr/>
        <p:txBody>
          <a:bodyPr>
            <a:normAutofit fontScale="85000" lnSpcReduction="20000"/>
          </a:bodyPr>
          <a:lstStyle/>
          <a:p>
            <a:r>
              <a:rPr lang="en-GB" dirty="0" smtClean="0"/>
              <a:t>Guizot, </a:t>
            </a:r>
            <a:r>
              <a:rPr lang="en-GB" dirty="0"/>
              <a:t>L</a:t>
            </a:r>
            <a:r>
              <a:rPr lang="en-GB" dirty="0" smtClean="0"/>
              <a:t>ouis Philippe’s favourite politician, was a ‘doctrinaire’ – academic school committed to an ideology of laissez faire, freer trade, limits to royal power AND opposition to the extension of the franchise to anyone lower than the capitalist elite.</a:t>
            </a:r>
          </a:p>
          <a:p>
            <a:r>
              <a:rPr lang="en-GB" dirty="0" smtClean="0"/>
              <a:t>Guizot though in some ways successful had a very limited appeal – disliked by both legitimist Right and republican and socialist Left</a:t>
            </a:r>
          </a:p>
          <a:p>
            <a:r>
              <a:rPr lang="en-GB" dirty="0" smtClean="0"/>
              <a:t>Guizot believed that the capitalist elite ‘deserved’ to be in power having shown their worth economically – this view informed his education policy and its encouragement of bourgeois values, and his deeply unpopular response ‘if you want the vote get rich’</a:t>
            </a:r>
          </a:p>
          <a:p>
            <a:r>
              <a:rPr lang="en-GB" dirty="0" smtClean="0"/>
              <a:t>Guizot dominated politics 1840-48</a:t>
            </a:r>
          </a:p>
          <a:p>
            <a:r>
              <a:rPr lang="en-GB" dirty="0" smtClean="0"/>
              <a:t>It was the sacking of Guizot that many republicans were calling for in 1848, and in one of his final acts Louis Philippe offered them this in an attempt to cling onto power</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Guizot Successes and Failures</a:t>
            </a:r>
            <a:endParaRPr lang="en-GB" dirty="0"/>
          </a:p>
        </p:txBody>
      </p:sp>
      <p:sp>
        <p:nvSpPr>
          <p:cNvPr id="3" name="Content Placeholder 2"/>
          <p:cNvSpPr>
            <a:spLocks noGrp="1"/>
          </p:cNvSpPr>
          <p:nvPr>
            <p:ph sz="quarter" idx="1"/>
          </p:nvPr>
        </p:nvSpPr>
        <p:spPr/>
        <p:txBody>
          <a:bodyPr>
            <a:normAutofit/>
          </a:bodyPr>
          <a:lstStyle/>
          <a:p>
            <a:pPr>
              <a:buNone/>
            </a:pPr>
            <a:r>
              <a:rPr lang="en-GB" b="1" u="sng" dirty="0" smtClean="0"/>
              <a:t>Successes</a:t>
            </a:r>
          </a:p>
          <a:p>
            <a:pPr>
              <a:buNone/>
            </a:pPr>
            <a:r>
              <a:rPr lang="en-GB" dirty="0" smtClean="0"/>
              <a:t>Established </a:t>
            </a:r>
            <a:r>
              <a:rPr lang="en-GB" dirty="0"/>
              <a:t>close links and an informal entente with British Whigs 1830-41 and even closer links to Peel 41-46</a:t>
            </a:r>
          </a:p>
          <a:p>
            <a:r>
              <a:rPr lang="en-GB" dirty="0"/>
              <a:t>Also able to step in and avoid war with Britain after Thiers grandstanding over </a:t>
            </a:r>
            <a:r>
              <a:rPr lang="en-GB" dirty="0"/>
              <a:t>Mehemet</a:t>
            </a:r>
            <a:r>
              <a:rPr lang="en-GB" dirty="0"/>
              <a:t> Ali</a:t>
            </a:r>
          </a:p>
          <a:p>
            <a:r>
              <a:rPr lang="en-GB" dirty="0"/>
              <a:t>Education policy – the foundation for French secularism in education – breaking the link between religion and education</a:t>
            </a:r>
          </a:p>
          <a:p>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Guizot Successes and Failures</a:t>
            </a:r>
            <a:endParaRPr lang="en-GB" dirty="0"/>
          </a:p>
        </p:txBody>
      </p:sp>
      <p:sp>
        <p:nvSpPr>
          <p:cNvPr id="3" name="Content Placeholder 2"/>
          <p:cNvSpPr>
            <a:spLocks noGrp="1"/>
          </p:cNvSpPr>
          <p:nvPr>
            <p:ph sz="quarter" idx="1"/>
          </p:nvPr>
        </p:nvSpPr>
        <p:spPr/>
        <p:txBody>
          <a:bodyPr/>
          <a:lstStyle/>
          <a:p>
            <a:r>
              <a:rPr lang="en-GB" dirty="0"/>
              <a:t>Relations with Britain sour after the fall of Peel in 46 and Palmerston coming to power – Spanish marriages</a:t>
            </a:r>
          </a:p>
          <a:p>
            <a:r>
              <a:rPr lang="en-GB" dirty="0"/>
              <a:t>Lack of social policy</a:t>
            </a:r>
          </a:p>
          <a:p>
            <a:r>
              <a:rPr lang="en-GB" dirty="0"/>
              <a:t>Repression of speech, assembly and opposition groups (ideologically driven?)</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38</TotalTime>
  <Words>1104</Words>
  <Application>Microsoft Office PowerPoint</Application>
  <PresentationFormat>On-screen Show (4:3)</PresentationFormat>
  <Paragraphs>66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Equity</vt:lpstr>
      <vt:lpstr>Fall of Louis Philippe</vt:lpstr>
      <vt:lpstr>Context</vt:lpstr>
      <vt:lpstr>Events</vt:lpstr>
      <vt:lpstr>Events</vt:lpstr>
      <vt:lpstr>Possible Causes</vt:lpstr>
      <vt:lpstr>Economic Crisis</vt:lpstr>
      <vt:lpstr>Guizot</vt:lpstr>
      <vt:lpstr>Guizot Successes and Failures</vt:lpstr>
      <vt:lpstr>Guizot Successes and Failures</vt:lpstr>
      <vt:lpstr>Lack of social reform</vt:lpstr>
      <vt:lpstr>Further Reading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Fall of Louis Philippe</dc:title>
  <dc:creator>Andy</dc:creator>
  <cp:lastModifiedBy>Andy</cp:lastModifiedBy>
  <cp:revision>3</cp:revision>
  <dcterms:created xsi:type="dcterms:W3CDTF">2016-06-05T09:43:27Z</dcterms:created>
  <dcterms:modified xsi:type="dcterms:W3CDTF">2016-06-05T10:22:00Z</dcterms:modified>
</cp:coreProperties>
</file>