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ms-powerpoint.presentation.macroEnabled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60" r:id="rId4"/>
    <p:sldId id="261" r:id="rId5"/>
    <p:sldId id="265" r:id="rId6"/>
    <p:sldId id="266" r:id="rId7"/>
    <p:sldId id="267" r:id="rId8"/>
    <p:sldId id="268" r:id="rId9"/>
    <p:sldId id="269" r:id="rId10"/>
    <p:sldId id="271" r:id="rId11"/>
    <p:sldId id="273" r:id="rId12"/>
    <p:sldId id="274" r:id="rId13"/>
    <p:sldId id="276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-109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51179-328C-493F-8303-0AD04F2BEB7F}" type="datetimeFigureOut">
              <a:rPr lang="en-GB" smtClean="0"/>
              <a:pPr/>
              <a:t>26/01/2013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1A3C4-D3CD-463D-8D98-5EC20805314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51179-328C-493F-8303-0AD04F2BEB7F}" type="datetimeFigureOut">
              <a:rPr lang="en-GB" smtClean="0"/>
              <a:pPr/>
              <a:t>26/01/2013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1A3C4-D3CD-463D-8D98-5EC20805314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51179-328C-493F-8303-0AD04F2BEB7F}" type="datetimeFigureOut">
              <a:rPr lang="en-GB" smtClean="0"/>
              <a:pPr/>
              <a:t>26/01/2013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1A3C4-D3CD-463D-8D98-5EC20805314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51179-328C-493F-8303-0AD04F2BEB7F}" type="datetimeFigureOut">
              <a:rPr lang="en-GB" smtClean="0"/>
              <a:pPr/>
              <a:t>26/01/2013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1A3C4-D3CD-463D-8D98-5EC20805314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51179-328C-493F-8303-0AD04F2BEB7F}" type="datetimeFigureOut">
              <a:rPr lang="en-GB" smtClean="0"/>
              <a:pPr/>
              <a:t>26/01/2013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1A3C4-D3CD-463D-8D98-5EC20805314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51179-328C-493F-8303-0AD04F2BEB7F}" type="datetimeFigureOut">
              <a:rPr lang="en-GB" smtClean="0"/>
              <a:pPr/>
              <a:t>26/01/2013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1A3C4-D3CD-463D-8D98-5EC20805314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51179-328C-493F-8303-0AD04F2BEB7F}" type="datetimeFigureOut">
              <a:rPr lang="en-GB" smtClean="0"/>
              <a:pPr/>
              <a:t>26/01/2013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1A3C4-D3CD-463D-8D98-5EC20805314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51179-328C-493F-8303-0AD04F2BEB7F}" type="datetimeFigureOut">
              <a:rPr lang="en-GB" smtClean="0"/>
              <a:pPr/>
              <a:t>26/01/2013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1A3C4-D3CD-463D-8D98-5EC20805314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51179-328C-493F-8303-0AD04F2BEB7F}" type="datetimeFigureOut">
              <a:rPr lang="en-GB" smtClean="0"/>
              <a:pPr/>
              <a:t>26/01/2013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1A3C4-D3CD-463D-8D98-5EC20805314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51179-328C-493F-8303-0AD04F2BEB7F}" type="datetimeFigureOut">
              <a:rPr lang="en-GB" smtClean="0"/>
              <a:pPr/>
              <a:t>26/01/2013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971A3C4-D3CD-463D-8D98-5EC20805314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51179-328C-493F-8303-0AD04F2BEB7F}" type="datetimeFigureOut">
              <a:rPr lang="en-GB" smtClean="0"/>
              <a:pPr/>
              <a:t>26/01/2013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1A3C4-D3CD-463D-8D98-5EC20805314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23A51179-328C-493F-8303-0AD04F2BEB7F}" type="datetimeFigureOut">
              <a:rPr lang="en-GB" smtClean="0"/>
              <a:pPr/>
              <a:t>26/01/2013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D971A3C4-D3CD-463D-8D98-5EC208053143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RnCne_4auO4&amp;feature=watch_response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images.google.co.uk/imgres?imgurl=http://spacesuityoga.files.wordpress.com/2008/11/brain-763982-1.jpg&amp;imgrefurl=http://spacesuityoga.wordpress.com/&amp;usg=__9Y0jeG8SA_lsfm6Et5QQjuIMiq0=&amp;h=346&amp;w=347&amp;sz=118&amp;hl=en&amp;start=2&amp;tbnid=Kid7zIwUoZV9aM:&amp;tbnh=120&amp;tbnw=120&amp;prev=/images?q=brain&amp;gbv=2&amp;hl=en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601863" y="1461804"/>
            <a:ext cx="5648623" cy="1204306"/>
          </a:xfrm>
        </p:spPr>
        <p:txBody>
          <a:bodyPr/>
          <a:lstStyle/>
          <a:p>
            <a:r>
              <a:rPr lang="en-GB" dirty="0" smtClean="0"/>
              <a:t>A2 Sociology 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145143" y="2212092"/>
            <a:ext cx="6511131" cy="329259"/>
          </a:xfrm>
        </p:spPr>
        <p:txBody>
          <a:bodyPr>
            <a:normAutofit fontScale="25000" lnSpcReduction="20000"/>
          </a:bodyPr>
          <a:lstStyle/>
          <a:p>
            <a:endParaRPr lang="en-GB" dirty="0" smtClean="0"/>
          </a:p>
          <a:p>
            <a:r>
              <a:rPr lang="en-GB" sz="8000" b="1" dirty="0" smtClean="0"/>
              <a:t>Theories of Inequality</a:t>
            </a:r>
            <a:endParaRPr lang="en-GB" sz="8000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88024" y="3573016"/>
            <a:ext cx="3493531" cy="21015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574349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Michael Carroll – the lotto lout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GB" dirty="0" smtClean="0"/>
          </a:p>
          <a:p>
            <a:pPr algn="ctr"/>
            <a:endParaRPr lang="en-GB" dirty="0"/>
          </a:p>
          <a:p>
            <a:pPr algn="ctr"/>
            <a:r>
              <a:rPr lang="en-GB" sz="3200" dirty="0">
                <a:hlinkClick r:id="rId2"/>
              </a:rPr>
              <a:t>http://</a:t>
            </a:r>
            <a:r>
              <a:rPr lang="en-GB" sz="3200" dirty="0" smtClean="0">
                <a:hlinkClick r:id="rId2"/>
              </a:rPr>
              <a:t>www.youtube.com/watch?v=RnCne_4auO4&amp;feature=watch_response</a:t>
            </a:r>
            <a:endParaRPr lang="en-GB" sz="3200" dirty="0" smtClean="0"/>
          </a:p>
          <a:p>
            <a:pPr algn="ctr"/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xmlns="" val="522634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PARSONS (1902 – 1972)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GB" sz="2800" dirty="0" smtClean="0"/>
              <a:t>Believed order, stability, cooperation in society are based on value consensus, </a:t>
            </a:r>
          </a:p>
          <a:p>
            <a:pPr>
              <a:buFont typeface="Arial" pitchFamily="34" charset="0"/>
              <a:buChar char="•"/>
            </a:pPr>
            <a:r>
              <a:rPr lang="en-GB" sz="2800" dirty="0" smtClean="0"/>
              <a:t>Stratification systems derive from common values, </a:t>
            </a:r>
          </a:p>
          <a:p>
            <a:pPr>
              <a:buFont typeface="Arial" pitchFamily="34" charset="0"/>
              <a:buChar char="•"/>
            </a:pPr>
            <a:r>
              <a:rPr lang="en-GB" sz="2800" dirty="0" smtClean="0"/>
              <a:t>Rank in society will be based on successful performance in terms of society’s values, </a:t>
            </a:r>
          </a:p>
          <a:p>
            <a:pPr>
              <a:buFont typeface="Arial" pitchFamily="34" charset="0"/>
              <a:buChar char="•"/>
            </a:pPr>
            <a:r>
              <a:rPr lang="en-GB" sz="2800" dirty="0" smtClean="0"/>
              <a:t>Rewards based on such ranking.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xmlns="" val="1756722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Parsons (1902 -1972)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Arial" pitchFamily="34" charset="0"/>
              <a:buChar char="•"/>
            </a:pPr>
            <a:r>
              <a:rPr lang="en-GB" sz="2800" dirty="0" smtClean="0"/>
              <a:t>Suggested that stratification is an inevitable part of human society, </a:t>
            </a:r>
          </a:p>
          <a:p>
            <a:pPr>
              <a:buFont typeface="Arial" pitchFamily="34" charset="0"/>
              <a:buChar char="•"/>
            </a:pPr>
            <a:r>
              <a:rPr lang="en-GB" sz="2800" dirty="0" smtClean="0"/>
              <a:t>General belief that stratification systems are just and right since they are an expression of shared values, </a:t>
            </a:r>
          </a:p>
          <a:p>
            <a:pPr>
              <a:buFont typeface="Arial" pitchFamily="34" charset="0"/>
              <a:buChar char="•"/>
            </a:pPr>
            <a:r>
              <a:rPr lang="en-GB" sz="2800" dirty="0" smtClean="0"/>
              <a:t>Western societies will display tendencies to arrogance on part of winners, and resentment on part of some losers, </a:t>
            </a:r>
          </a:p>
          <a:p>
            <a:pPr>
              <a:buFont typeface="Arial" pitchFamily="34" charset="0"/>
              <a:buChar char="•"/>
            </a:pPr>
            <a:r>
              <a:rPr lang="en-GB" sz="2800" dirty="0" smtClean="0"/>
              <a:t>Conflict kept in check by consensus value system that justifies unequal distribution of rewards. 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xmlns="" val="632858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Calibri" pitchFamily="34" charset="0"/>
              </a:rPr>
              <a:t>Brainstorm</a:t>
            </a:r>
          </a:p>
        </p:txBody>
      </p:sp>
      <p:sp>
        <p:nvSpPr>
          <p:cNvPr id="18437" name="Oval 5"/>
          <p:cNvSpPr>
            <a:spLocks noChangeArrowheads="1"/>
          </p:cNvSpPr>
          <p:nvPr/>
        </p:nvSpPr>
        <p:spPr bwMode="auto">
          <a:xfrm>
            <a:off x="2700338" y="2205038"/>
            <a:ext cx="3960812" cy="3097212"/>
          </a:xfrm>
          <a:prstGeom prst="ellipse">
            <a:avLst/>
          </a:prstGeom>
          <a:gradFill rotWithShape="1">
            <a:gsLst>
              <a:gs pos="0">
                <a:srgbClr val="FFCC00"/>
              </a:gs>
              <a:gs pos="50000">
                <a:schemeClr val="bg1"/>
              </a:gs>
              <a:gs pos="100000">
                <a:srgbClr val="FFCC00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3203575" y="3357563"/>
            <a:ext cx="288131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/>
              <a:t>Today’s lesson/what you have learnt</a:t>
            </a:r>
          </a:p>
        </p:txBody>
      </p:sp>
      <p:sp>
        <p:nvSpPr>
          <p:cNvPr id="18439" name="Line 7"/>
          <p:cNvSpPr>
            <a:spLocks noChangeShapeType="1"/>
          </p:cNvSpPr>
          <p:nvPr/>
        </p:nvSpPr>
        <p:spPr bwMode="auto">
          <a:xfrm flipV="1">
            <a:off x="4787900" y="1628775"/>
            <a:ext cx="360363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18440" name="Line 8"/>
          <p:cNvSpPr>
            <a:spLocks noChangeShapeType="1"/>
          </p:cNvSpPr>
          <p:nvPr/>
        </p:nvSpPr>
        <p:spPr bwMode="auto">
          <a:xfrm flipH="1">
            <a:off x="1116013" y="3933825"/>
            <a:ext cx="1584325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18441" name="Line 9"/>
          <p:cNvSpPr>
            <a:spLocks noChangeShapeType="1"/>
          </p:cNvSpPr>
          <p:nvPr/>
        </p:nvSpPr>
        <p:spPr bwMode="auto">
          <a:xfrm>
            <a:off x="6516688" y="4292600"/>
            <a:ext cx="1727200" cy="1873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/>
          </a:p>
        </p:txBody>
      </p:sp>
      <p:pic>
        <p:nvPicPr>
          <p:cNvPr id="18443" name="Picture 11" descr="brain-763982-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1192212"/>
            <a:ext cx="1793875" cy="1793875"/>
          </a:xfrm>
          <a:prstGeom prst="rect">
            <a:avLst/>
          </a:prstGeom>
          <a:noFill/>
        </p:spPr>
      </p:pic>
      <p:pic>
        <p:nvPicPr>
          <p:cNvPr id="18444" name="Picture 12" descr="brain-763982-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81825" y="1019968"/>
            <a:ext cx="1793875" cy="17938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01978902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will you need to achieve on completion of this topic ?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Arial" pitchFamily="34" charset="0"/>
              <a:buChar char="•"/>
            </a:pPr>
            <a:r>
              <a:rPr lang="en-GB" sz="2800" dirty="0" smtClean="0"/>
              <a:t>You will need to be able to ….</a:t>
            </a:r>
          </a:p>
          <a:p>
            <a:pPr lvl="4">
              <a:buFont typeface="Arial" pitchFamily="34" charset="0"/>
              <a:buChar char="•"/>
            </a:pPr>
            <a:endParaRPr lang="en-GB" sz="2800" dirty="0"/>
          </a:p>
          <a:p>
            <a:pPr lvl="4">
              <a:buFont typeface="Arial" pitchFamily="34" charset="0"/>
              <a:buChar char="•"/>
            </a:pPr>
            <a:r>
              <a:rPr lang="en-GB" sz="2800" dirty="0" smtClean="0"/>
              <a:t>Identify and explain the key aspects of functionalist perspective on social inequality, </a:t>
            </a:r>
          </a:p>
          <a:p>
            <a:pPr lvl="4">
              <a:buFont typeface="Arial" pitchFamily="34" charset="0"/>
              <a:buChar char="•"/>
            </a:pPr>
            <a:r>
              <a:rPr lang="en-GB" sz="2800" dirty="0" smtClean="0"/>
              <a:t>Identify and explain what causes inequality according to the functionalist perspective, </a:t>
            </a:r>
          </a:p>
          <a:p>
            <a:pPr lvl="4">
              <a:buFont typeface="Arial" pitchFamily="34" charset="0"/>
              <a:buChar char="•"/>
            </a:pPr>
            <a:r>
              <a:rPr lang="en-GB" sz="2800" dirty="0" smtClean="0"/>
              <a:t>Identify and explain the strengths of the functionalist perspective on social inequality, </a:t>
            </a:r>
          </a:p>
          <a:p>
            <a:pPr lvl="4">
              <a:buFont typeface="Arial" pitchFamily="34" charset="0"/>
              <a:buChar char="•"/>
            </a:pP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xmlns="" val="298056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Functionalism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GB" sz="2400" dirty="0" smtClean="0"/>
              <a:t>Key theorist: </a:t>
            </a:r>
          </a:p>
          <a:p>
            <a:pPr lvl="4">
              <a:buFont typeface="Arial" pitchFamily="34" charset="0"/>
              <a:buChar char="•"/>
            </a:pPr>
            <a:endParaRPr lang="en-GB" sz="2400" dirty="0"/>
          </a:p>
          <a:p>
            <a:pPr lvl="4">
              <a:buFont typeface="Arial" pitchFamily="34" charset="0"/>
              <a:buChar char="•"/>
            </a:pPr>
            <a:endParaRPr lang="en-GB" sz="2400" dirty="0" smtClean="0"/>
          </a:p>
          <a:p>
            <a:pPr marL="1143000" lvl="4" indent="-457200">
              <a:buFont typeface="+mj-lt"/>
              <a:buAutoNum type="arabicPeriod"/>
            </a:pPr>
            <a:r>
              <a:rPr lang="en-GB" sz="2400" dirty="0" smtClean="0"/>
              <a:t>Durkheim (1858 – 1917),</a:t>
            </a:r>
          </a:p>
          <a:p>
            <a:pPr marL="1143000" lvl="4" indent="-457200">
              <a:buFont typeface="+mj-lt"/>
              <a:buAutoNum type="arabicPeriod"/>
            </a:pPr>
            <a:r>
              <a:rPr lang="en-GB" sz="2400" dirty="0" smtClean="0"/>
              <a:t>Parsons (1902 – 1972), </a:t>
            </a:r>
          </a:p>
          <a:p>
            <a:pPr marL="1143000" lvl="4" indent="-457200">
              <a:buFont typeface="+mj-lt"/>
              <a:buAutoNum type="arabicPeriod"/>
            </a:pPr>
            <a:r>
              <a:rPr lang="en-GB" sz="2400" dirty="0" smtClean="0"/>
              <a:t>Davis and Moore (1955), </a:t>
            </a:r>
          </a:p>
          <a:p>
            <a:pPr marL="1143000" lvl="4" indent="-457200">
              <a:buFont typeface="+mj-lt"/>
              <a:buAutoNum type="arabicPeriod"/>
            </a:pPr>
            <a:r>
              <a:rPr lang="en-GB" sz="2400" dirty="0" smtClean="0"/>
              <a:t>Saunders (1996), </a:t>
            </a:r>
          </a:p>
          <a:p>
            <a:pPr marL="1143000" lvl="4" indent="-457200">
              <a:buFont typeface="+mj-lt"/>
              <a:buAutoNum type="arabicPeriod"/>
            </a:pPr>
            <a:r>
              <a:rPr lang="en-GB" sz="2400" dirty="0" smtClean="0"/>
              <a:t>Hayek (1944)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xmlns="" val="1776963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 what are the functionalist key ideas on social inequality?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GB" dirty="0" smtClean="0"/>
          </a:p>
          <a:p>
            <a:pPr>
              <a:buFont typeface="Arial" pitchFamily="34" charset="0"/>
              <a:buChar char="•"/>
            </a:pPr>
            <a:r>
              <a:rPr lang="en-GB" sz="2800" dirty="0" smtClean="0"/>
              <a:t>Class stratification existed because it was functional or beneficial, </a:t>
            </a:r>
          </a:p>
          <a:p>
            <a:pPr>
              <a:buFont typeface="Arial" pitchFamily="34" charset="0"/>
              <a:buChar char="•"/>
            </a:pPr>
            <a:r>
              <a:rPr lang="en-GB" sz="2800" dirty="0" smtClean="0"/>
              <a:t>Modern societies are characterised by the occupational division of labour, </a:t>
            </a:r>
          </a:p>
          <a:p>
            <a:pPr>
              <a:buFont typeface="Arial" pitchFamily="34" charset="0"/>
              <a:buChar char="•"/>
            </a:pPr>
            <a:r>
              <a:rPr lang="en-GB" sz="2800" dirty="0" smtClean="0"/>
              <a:t>Focus  on the concept of value consensus and societal agreement which reinforces the moral worth of society.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xmlns="" val="4194874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KEY QUESTION?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GB" dirty="0" smtClean="0"/>
          </a:p>
          <a:p>
            <a:pPr algn="ctr"/>
            <a:endParaRPr lang="en-GB" dirty="0"/>
          </a:p>
          <a:p>
            <a:pPr algn="ctr"/>
            <a:endParaRPr lang="en-GB" dirty="0" smtClean="0"/>
          </a:p>
          <a:p>
            <a:pPr algn="ctr"/>
            <a:endParaRPr lang="en-GB" dirty="0"/>
          </a:p>
          <a:p>
            <a:pPr algn="ctr"/>
            <a:r>
              <a:rPr lang="en-GB" sz="3200" dirty="0" smtClean="0"/>
              <a:t>DOES SOCIETY REQUIRE CERTAIN ROLES/POSITIONS?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xmlns="" val="2218906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DURKHEIM </a:t>
            </a:r>
            <a:r>
              <a:rPr lang="en-GB" dirty="0"/>
              <a:t>(1858 – 1917</a:t>
            </a:r>
            <a:r>
              <a:rPr lang="en-GB" dirty="0" smtClean="0"/>
              <a:t>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+mj-lt"/>
              <a:buAutoNum type="arabicPeriod"/>
            </a:pPr>
            <a:r>
              <a:rPr lang="en-GB" sz="2800" dirty="0" smtClean="0"/>
              <a:t>Inequality and stratification is functional for society  and a source of social order, </a:t>
            </a:r>
          </a:p>
          <a:p>
            <a:pPr>
              <a:buFont typeface="+mj-lt"/>
              <a:buAutoNum type="arabicPeriod"/>
            </a:pPr>
            <a:r>
              <a:rPr lang="en-GB" sz="2800" dirty="0" smtClean="0"/>
              <a:t>People in different jobs equate in social terms to the differing parts of the organism – reference to the concept of organic analogy, </a:t>
            </a:r>
          </a:p>
          <a:p>
            <a:pPr>
              <a:buFont typeface="+mj-lt"/>
              <a:buAutoNum type="arabicPeriod"/>
            </a:pPr>
            <a:r>
              <a:rPr lang="en-GB" sz="2800" dirty="0" smtClean="0"/>
              <a:t>Social inequality reinforces social cohesion as everyone works together based on their  varied skills to benefit society, 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xmlns="" val="1888786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Davis and Moore </a:t>
            </a:r>
            <a:r>
              <a:rPr lang="en-GB" dirty="0"/>
              <a:t>(1955),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100628"/>
            <a:ext cx="7520940" cy="3840540"/>
          </a:xfrm>
        </p:spPr>
        <p:txBody>
          <a:bodyPr>
            <a:normAutofit fontScale="85000" lnSpcReduction="20000"/>
          </a:bodyPr>
          <a:lstStyle/>
          <a:p>
            <a:pPr>
              <a:buFont typeface="+mj-lt"/>
              <a:buAutoNum type="arabicPeriod"/>
            </a:pPr>
            <a:r>
              <a:rPr lang="en-GB" sz="2600" dirty="0" smtClean="0"/>
              <a:t>Argued that indeed social stratification has beneficial consequences for society  as all societies share certain functional prerequisites that must be met if society is to survive. </a:t>
            </a:r>
          </a:p>
          <a:p>
            <a:pPr lvl="3">
              <a:buFont typeface="Arial" pitchFamily="34" charset="0"/>
              <a:buChar char="•"/>
            </a:pPr>
            <a:r>
              <a:rPr lang="en-GB" sz="2600" b="1" dirty="0" smtClean="0">
                <a:solidFill>
                  <a:srgbClr val="FF0000"/>
                </a:solidFill>
              </a:rPr>
              <a:t>What might be those functional prerequisites? </a:t>
            </a:r>
            <a:endParaRPr lang="en-GB" sz="2600" dirty="0" smtClean="0"/>
          </a:p>
          <a:p>
            <a:pPr>
              <a:buFont typeface="+mj-lt"/>
              <a:buAutoNum type="arabicPeriod"/>
            </a:pPr>
            <a:r>
              <a:rPr lang="en-GB" sz="2600" dirty="0" smtClean="0"/>
              <a:t>Social stratification = effective role allocation and performance, all roles must be filled by those best able to perform them, </a:t>
            </a:r>
          </a:p>
          <a:p>
            <a:pPr>
              <a:buFont typeface="+mj-lt"/>
              <a:buAutoNum type="arabicPeriod"/>
            </a:pPr>
            <a:r>
              <a:rPr lang="en-GB" sz="2600" dirty="0" smtClean="0"/>
              <a:t>Necessary  training for jobs must be undertaken and roles performed well by those with the highest ability to do so, </a:t>
            </a:r>
          </a:p>
          <a:p>
            <a:pPr>
              <a:buFont typeface="+mj-lt"/>
              <a:buAutoNum type="arabicPeriod"/>
            </a:pPr>
            <a:r>
              <a:rPr lang="en-GB" sz="2600" dirty="0" smtClean="0"/>
              <a:t>Positions of high day-to-day responsibility are most functionally significant, </a:t>
            </a:r>
          </a:p>
          <a:p>
            <a:pPr>
              <a:buFont typeface="+mj-lt"/>
              <a:buAutoNum type="arabicPeriod"/>
            </a:pPr>
            <a:endParaRPr lang="en-GB" sz="1800" dirty="0" smtClean="0"/>
          </a:p>
          <a:p>
            <a:pPr>
              <a:buFont typeface="+mj-lt"/>
              <a:buAutoNum type="arabicPeriod"/>
            </a:pPr>
            <a:endParaRPr lang="en-GB" sz="1800" dirty="0" smtClean="0"/>
          </a:p>
          <a:p>
            <a:pPr>
              <a:buFont typeface="+mj-lt"/>
              <a:buAutoNum type="arabicPeriod"/>
            </a:pP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xmlns="" val="2840444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Measurements of importance of positions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+mj-lt"/>
              <a:buAutoNum type="arabicPeriod"/>
            </a:pPr>
            <a:endParaRPr lang="en-GB" sz="2400" dirty="0" smtClean="0"/>
          </a:p>
          <a:p>
            <a:pPr>
              <a:buFont typeface="+mj-lt"/>
              <a:buAutoNum type="arabicPeriod"/>
            </a:pPr>
            <a:r>
              <a:rPr lang="en-GB" sz="2400" dirty="0" smtClean="0"/>
              <a:t>Degree to which a position is functionally unique  - meaning no other position can perform that position/function satisfactorily, </a:t>
            </a:r>
          </a:p>
          <a:p>
            <a:pPr>
              <a:buFont typeface="+mj-lt"/>
              <a:buAutoNum type="arabicPeriod"/>
            </a:pPr>
            <a:endParaRPr lang="en-GB" sz="2400" dirty="0"/>
          </a:p>
          <a:p>
            <a:pPr>
              <a:buFont typeface="+mj-lt"/>
              <a:buAutoNum type="arabicPeriod"/>
            </a:pPr>
            <a:r>
              <a:rPr lang="en-GB" sz="2400" dirty="0" smtClean="0"/>
              <a:t>Degree to which other positions are dependent on a particular position.</a:t>
            </a:r>
          </a:p>
          <a:p>
            <a:pPr>
              <a:buFont typeface="+mj-lt"/>
              <a:buAutoNum type="arabicPeriod"/>
            </a:pPr>
            <a:endParaRPr lang="en-GB" sz="2400" dirty="0"/>
          </a:p>
          <a:p>
            <a:pPr marL="457200" indent="-457200" algn="ctr">
              <a:buFont typeface="Arial" pitchFamily="34" charset="0"/>
              <a:buChar char="•"/>
            </a:pPr>
            <a:r>
              <a:rPr lang="en-GB" sz="2400" dirty="0" smtClean="0">
                <a:solidFill>
                  <a:srgbClr val="FF0000"/>
                </a:solidFill>
              </a:rPr>
              <a:t>What are some of the most important and not important positions in society and why ?</a:t>
            </a:r>
            <a:endParaRPr lang="en-GB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18923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Education systems and the concept of meritocracy 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GB" sz="2500" dirty="0" smtClean="0"/>
              <a:t>Educational systems stratifies society by using the concept of meritocracy through rewarding  - talent, and ability, 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500" dirty="0" smtClean="0"/>
              <a:t>Educational has a functional role in the process of role allocation according to capacities and abilities, 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500" dirty="0" smtClean="0"/>
              <a:t>Educational systems reward the most academically inclined with high qualifications/certification used to enter functionally most important occupations.</a:t>
            </a:r>
            <a:endParaRPr lang="en-GB" sz="2500" dirty="0"/>
          </a:p>
        </p:txBody>
      </p:sp>
    </p:spTree>
    <p:extLst>
      <p:ext uri="{BB962C8B-B14F-4D97-AF65-F5344CB8AC3E}">
        <p14:creationId xmlns:p14="http://schemas.microsoft.com/office/powerpoint/2010/main" xmlns="" val="815903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392</TotalTime>
  <Words>552</Words>
  <Application>Microsoft Office PowerPoint</Application>
  <PresentationFormat>On-screen Show (4:3)</PresentationFormat>
  <Paragraphs>67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Angles</vt:lpstr>
      <vt:lpstr>A2 Sociology </vt:lpstr>
      <vt:lpstr>What will you need to achieve on completion of this topic ? </vt:lpstr>
      <vt:lpstr>Functionalism </vt:lpstr>
      <vt:lpstr>so what are the functionalist key ideas on social inequality?</vt:lpstr>
      <vt:lpstr>KEY QUESTION? </vt:lpstr>
      <vt:lpstr>DURKHEIM (1858 – 1917)</vt:lpstr>
      <vt:lpstr>Davis and Moore (1955), </vt:lpstr>
      <vt:lpstr>Measurements of importance of positions </vt:lpstr>
      <vt:lpstr>Education systems and the concept of meritocracy  </vt:lpstr>
      <vt:lpstr>Michael Carroll – the lotto lout </vt:lpstr>
      <vt:lpstr>PARSONS (1902 – 1972)</vt:lpstr>
      <vt:lpstr>Parsons (1902 -1972)</vt:lpstr>
      <vt:lpstr>Brainstorm</vt:lpstr>
    </vt:vector>
  </TitlesOfParts>
  <Company>Haringey 6th Form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Wilhelmenia Ngono</dc:creator>
  <cp:lastModifiedBy>Andy</cp:lastModifiedBy>
  <cp:revision>8</cp:revision>
  <dcterms:created xsi:type="dcterms:W3CDTF">2012-09-24T11:07:33Z</dcterms:created>
  <dcterms:modified xsi:type="dcterms:W3CDTF">2013-01-26T16:43:47Z</dcterms:modified>
</cp:coreProperties>
</file>